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4" r:id="rId4"/>
    <p:sldMasterId id="2147483668" r:id="rId5"/>
    <p:sldMasterId id="2147483671" r:id="rId6"/>
  </p:sldMasterIdLst>
  <p:notesMasterIdLst>
    <p:notesMasterId r:id="rId48"/>
  </p:notesMasterIdLst>
  <p:sldIdLst>
    <p:sldId id="259" r:id="rId7"/>
    <p:sldId id="761" r:id="rId8"/>
    <p:sldId id="753" r:id="rId9"/>
    <p:sldId id="752" r:id="rId10"/>
    <p:sldId id="754" r:id="rId11"/>
    <p:sldId id="297" r:id="rId12"/>
    <p:sldId id="735" r:id="rId13"/>
    <p:sldId id="736" r:id="rId14"/>
    <p:sldId id="756" r:id="rId15"/>
    <p:sldId id="757" r:id="rId16"/>
    <p:sldId id="758" r:id="rId17"/>
    <p:sldId id="710" r:id="rId18"/>
    <p:sldId id="703" r:id="rId19"/>
    <p:sldId id="738" r:id="rId20"/>
    <p:sldId id="740" r:id="rId21"/>
    <p:sldId id="739" r:id="rId22"/>
    <p:sldId id="759" r:id="rId23"/>
    <p:sldId id="741" r:id="rId24"/>
    <p:sldId id="719" r:id="rId25"/>
    <p:sldId id="720" r:id="rId26"/>
    <p:sldId id="721" r:id="rId27"/>
    <p:sldId id="722" r:id="rId28"/>
    <p:sldId id="723" r:id="rId29"/>
    <p:sldId id="708" r:id="rId30"/>
    <p:sldId id="724" r:id="rId31"/>
    <p:sldId id="725" r:id="rId32"/>
    <p:sldId id="726" r:id="rId33"/>
    <p:sldId id="727" r:id="rId34"/>
    <p:sldId id="728" r:id="rId35"/>
    <p:sldId id="729" r:id="rId36"/>
    <p:sldId id="750" r:id="rId37"/>
    <p:sldId id="742" r:id="rId38"/>
    <p:sldId id="743" r:id="rId39"/>
    <p:sldId id="744" r:id="rId40"/>
    <p:sldId id="746" r:id="rId41"/>
    <p:sldId id="718" r:id="rId42"/>
    <p:sldId id="751" r:id="rId43"/>
    <p:sldId id="381" r:id="rId44"/>
    <p:sldId id="762" r:id="rId45"/>
    <p:sldId id="760" r:id="rId46"/>
    <p:sldId id="33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DE2"/>
    <a:srgbClr val="73A5CC"/>
    <a:srgbClr val="629BC6"/>
    <a:srgbClr val="F20017"/>
    <a:srgbClr val="700017"/>
    <a:srgbClr val="A1A1A1"/>
    <a:srgbClr val="FFBF0F"/>
    <a:srgbClr val="B5D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6" autoAdjust="0"/>
    <p:restoredTop sz="94660"/>
  </p:normalViewPr>
  <p:slideViewPr>
    <p:cSldViewPr snapToGrid="0">
      <p:cViewPr varScale="1">
        <p:scale>
          <a:sx n="70" d="100"/>
          <a:sy n="70" d="100"/>
        </p:scale>
        <p:origin x="51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6C85A-2637-4680-8B9D-D36E7E483441}" type="doc">
      <dgm:prSet loTypeId="urn:microsoft.com/office/officeart/2009/3/layout/PhasedProcess" loCatId="process" qsTypeId="urn:microsoft.com/office/officeart/2005/8/quickstyle/simple1" qsCatId="simple" csTypeId="urn:microsoft.com/office/officeart/2005/8/colors/accent1_2" csCatId="accent1" phldr="1"/>
      <dgm:spPr/>
      <dgm:t>
        <a:bodyPr/>
        <a:lstStyle/>
        <a:p>
          <a:endParaRPr lang="en-US"/>
        </a:p>
      </dgm:t>
    </dgm:pt>
    <dgm:pt modelId="{CF82BADD-57FB-424A-B44C-4F49F2A7EAA1}">
      <dgm:prSet phldrT="[Text]"/>
      <dgm:spPr/>
      <dgm:t>
        <a:bodyPr/>
        <a:lstStyle/>
        <a:p>
          <a:r>
            <a:rPr lang="en-US" dirty="0">
              <a:latin typeface="Arial" panose="020B0604020202020204" pitchFamily="34" charset="0"/>
              <a:cs typeface="Arial" panose="020B0604020202020204" pitchFamily="34" charset="0"/>
            </a:rPr>
            <a:t>Business &amp; Industry Need</a:t>
          </a:r>
        </a:p>
      </dgm:t>
    </dgm:pt>
    <dgm:pt modelId="{A14C5A83-7250-4817-9833-43301728D0D3}" type="parTrans" cxnId="{4C27AC23-F601-47F2-8A7A-1BFE72ECDCF0}">
      <dgm:prSet/>
      <dgm:spPr/>
      <dgm:t>
        <a:bodyPr/>
        <a:lstStyle/>
        <a:p>
          <a:endParaRPr lang="en-US">
            <a:latin typeface="Arial" panose="020B0604020202020204" pitchFamily="34" charset="0"/>
            <a:cs typeface="Arial" panose="020B0604020202020204" pitchFamily="34" charset="0"/>
          </a:endParaRPr>
        </a:p>
      </dgm:t>
    </dgm:pt>
    <dgm:pt modelId="{663941C5-45B4-4CCA-A09B-4BEC5C9D017B}" type="sibTrans" cxnId="{4C27AC23-F601-47F2-8A7A-1BFE72ECDCF0}">
      <dgm:prSet/>
      <dgm:spPr/>
      <dgm:t>
        <a:bodyPr/>
        <a:lstStyle/>
        <a:p>
          <a:endParaRPr lang="en-US">
            <a:latin typeface="Arial" panose="020B0604020202020204" pitchFamily="34" charset="0"/>
            <a:cs typeface="Arial" panose="020B0604020202020204" pitchFamily="34" charset="0"/>
          </a:endParaRPr>
        </a:p>
      </dgm:t>
    </dgm:pt>
    <dgm:pt modelId="{F875E484-0DCA-4464-B8A6-F3DFB5C87A1D}">
      <dgm:prSet phldrT="[Text]"/>
      <dgm:spPr/>
      <dgm:t>
        <a:bodyPr/>
        <a:lstStyle/>
        <a:p>
          <a:r>
            <a:rPr lang="en-US" dirty="0">
              <a:latin typeface="Arial" panose="020B0604020202020204" pitchFamily="34" charset="0"/>
              <a:cs typeface="Arial" panose="020B0604020202020204" pitchFamily="34" charset="0"/>
            </a:rPr>
            <a:t>Governor’s Office of Workforce Transformation</a:t>
          </a:r>
        </a:p>
      </dgm:t>
    </dgm:pt>
    <dgm:pt modelId="{BD6E781A-253B-4D96-982E-55116D26F2A5}" type="parTrans" cxnId="{6C328C32-483D-458D-AEF7-9B02F0AE6ABC}">
      <dgm:prSet/>
      <dgm:spPr/>
      <dgm:t>
        <a:bodyPr/>
        <a:lstStyle/>
        <a:p>
          <a:endParaRPr lang="en-US">
            <a:latin typeface="Arial" panose="020B0604020202020204" pitchFamily="34" charset="0"/>
            <a:cs typeface="Arial" panose="020B0604020202020204" pitchFamily="34" charset="0"/>
          </a:endParaRPr>
        </a:p>
      </dgm:t>
    </dgm:pt>
    <dgm:pt modelId="{533A497B-52B8-4BD0-B8C5-20F6543E074B}" type="sibTrans" cxnId="{6C328C32-483D-458D-AEF7-9B02F0AE6ABC}">
      <dgm:prSet/>
      <dgm:spPr/>
      <dgm:t>
        <a:bodyPr/>
        <a:lstStyle/>
        <a:p>
          <a:endParaRPr lang="en-US">
            <a:latin typeface="Arial" panose="020B0604020202020204" pitchFamily="34" charset="0"/>
            <a:cs typeface="Arial" panose="020B0604020202020204" pitchFamily="34" charset="0"/>
          </a:endParaRPr>
        </a:p>
      </dgm:t>
    </dgm:pt>
    <dgm:pt modelId="{B3F0A45A-C6D8-4E4B-97D1-09224CCE9913}">
      <dgm:prSet phldrT="[Text]"/>
      <dgm:spPr/>
      <dgm:t>
        <a:bodyPr/>
        <a:lstStyle/>
        <a:p>
          <a:r>
            <a:rPr lang="en-US" dirty="0">
              <a:latin typeface="Arial" panose="020B0604020202020204" pitchFamily="34" charset="0"/>
              <a:cs typeface="Arial" panose="020B0604020202020204" pitchFamily="34" charset="0"/>
            </a:rPr>
            <a:t>Ohio Excels</a:t>
          </a:r>
        </a:p>
      </dgm:t>
    </dgm:pt>
    <dgm:pt modelId="{1126A390-8B7F-40DF-B974-90016AA1DB98}" type="parTrans" cxnId="{B91D8B4C-F6CF-44E7-B8C3-19F5580DA3B5}">
      <dgm:prSet/>
      <dgm:spPr/>
      <dgm:t>
        <a:bodyPr/>
        <a:lstStyle/>
        <a:p>
          <a:endParaRPr lang="en-US">
            <a:latin typeface="Arial" panose="020B0604020202020204" pitchFamily="34" charset="0"/>
            <a:cs typeface="Arial" panose="020B0604020202020204" pitchFamily="34" charset="0"/>
          </a:endParaRPr>
        </a:p>
      </dgm:t>
    </dgm:pt>
    <dgm:pt modelId="{85132744-7C29-4E3B-951F-D87FD195E7C9}" type="sibTrans" cxnId="{B91D8B4C-F6CF-44E7-B8C3-19F5580DA3B5}">
      <dgm:prSet/>
      <dgm:spPr/>
      <dgm:t>
        <a:bodyPr/>
        <a:lstStyle/>
        <a:p>
          <a:endParaRPr lang="en-US">
            <a:latin typeface="Arial" panose="020B0604020202020204" pitchFamily="34" charset="0"/>
            <a:cs typeface="Arial" panose="020B0604020202020204" pitchFamily="34" charset="0"/>
          </a:endParaRPr>
        </a:p>
      </dgm:t>
    </dgm:pt>
    <dgm:pt modelId="{A608DE33-6D33-45E6-8642-EE770FEBABA6}">
      <dgm:prSet phldrT="[Text]"/>
      <dgm:spPr/>
      <dgm:t>
        <a:bodyPr/>
        <a:lstStyle/>
        <a:p>
          <a:r>
            <a:rPr lang="en-US" dirty="0">
              <a:latin typeface="Arial" panose="020B0604020202020204" pitchFamily="34" charset="0"/>
              <a:cs typeface="Arial" panose="020B0604020202020204" pitchFamily="34" charset="0"/>
            </a:rPr>
            <a:t>Labor Market Data</a:t>
          </a:r>
        </a:p>
      </dgm:t>
    </dgm:pt>
    <dgm:pt modelId="{3EF06011-714D-4FA0-9882-16D0A0F4E600}" type="parTrans" cxnId="{223FD051-B2BA-4DC3-A8C8-BEF9F600B1BE}">
      <dgm:prSet/>
      <dgm:spPr/>
      <dgm:t>
        <a:bodyPr/>
        <a:lstStyle/>
        <a:p>
          <a:endParaRPr lang="en-US">
            <a:latin typeface="Arial" panose="020B0604020202020204" pitchFamily="34" charset="0"/>
            <a:cs typeface="Arial" panose="020B0604020202020204" pitchFamily="34" charset="0"/>
          </a:endParaRPr>
        </a:p>
      </dgm:t>
    </dgm:pt>
    <dgm:pt modelId="{2EF26882-ABE8-477D-8BCE-9E72B8C500A0}" type="sibTrans" cxnId="{223FD051-B2BA-4DC3-A8C8-BEF9F600B1BE}">
      <dgm:prSet/>
      <dgm:spPr/>
      <dgm:t>
        <a:bodyPr/>
        <a:lstStyle/>
        <a:p>
          <a:endParaRPr lang="en-US">
            <a:latin typeface="Arial" panose="020B0604020202020204" pitchFamily="34" charset="0"/>
            <a:cs typeface="Arial" panose="020B0604020202020204" pitchFamily="34" charset="0"/>
          </a:endParaRPr>
        </a:p>
      </dgm:t>
    </dgm:pt>
    <dgm:pt modelId="{532ABFD5-3F67-40D4-9C87-6BC9451A8C75}">
      <dgm:prSet phldrT="[Text]"/>
      <dgm:spPr/>
      <dgm:t>
        <a:bodyPr/>
        <a:lstStyle/>
        <a:p>
          <a:r>
            <a:rPr lang="en-US" dirty="0">
              <a:latin typeface="Arial" panose="020B0604020202020204" pitchFamily="34" charset="0"/>
              <a:cs typeface="Arial" panose="020B0604020202020204" pitchFamily="34" charset="0"/>
            </a:rPr>
            <a:t>Policy &amp; Legislation</a:t>
          </a:r>
        </a:p>
      </dgm:t>
    </dgm:pt>
    <dgm:pt modelId="{11C14808-F376-4543-B27E-EF1521FD4DD6}" type="parTrans" cxnId="{23846266-36AE-4FAA-87EB-4EB8CEAC592F}">
      <dgm:prSet/>
      <dgm:spPr/>
      <dgm:t>
        <a:bodyPr/>
        <a:lstStyle/>
        <a:p>
          <a:endParaRPr lang="en-US">
            <a:latin typeface="Arial" panose="020B0604020202020204" pitchFamily="34" charset="0"/>
            <a:cs typeface="Arial" panose="020B0604020202020204" pitchFamily="34" charset="0"/>
          </a:endParaRPr>
        </a:p>
      </dgm:t>
    </dgm:pt>
    <dgm:pt modelId="{130A24A7-439E-4D15-AA14-BB4C04C01F3B}" type="sibTrans" cxnId="{23846266-36AE-4FAA-87EB-4EB8CEAC592F}">
      <dgm:prSet/>
      <dgm:spPr/>
      <dgm:t>
        <a:bodyPr/>
        <a:lstStyle/>
        <a:p>
          <a:endParaRPr lang="en-US">
            <a:latin typeface="Arial" panose="020B0604020202020204" pitchFamily="34" charset="0"/>
            <a:cs typeface="Arial" panose="020B0604020202020204" pitchFamily="34" charset="0"/>
          </a:endParaRPr>
        </a:p>
      </dgm:t>
    </dgm:pt>
    <dgm:pt modelId="{FFDA68E5-2BA9-4B69-8FD2-FACB5483B992}">
      <dgm:prSet phldrT="[Text]"/>
      <dgm:spPr/>
      <dgm:t>
        <a:bodyPr/>
        <a:lstStyle/>
        <a:p>
          <a:r>
            <a:rPr lang="en-US" dirty="0">
              <a:latin typeface="Arial" panose="020B0604020202020204" pitchFamily="34" charset="0"/>
              <a:cs typeface="Arial" panose="020B0604020202020204" pitchFamily="34" charset="0"/>
            </a:rPr>
            <a:t>Each Child Our Future; Graduation Requirements</a:t>
          </a:r>
        </a:p>
      </dgm:t>
    </dgm:pt>
    <dgm:pt modelId="{DB3AB790-EA9C-40B4-88FF-AA9843CD87DD}" type="parTrans" cxnId="{6C18E498-5DE6-4B7C-A308-DB6A43384AC8}">
      <dgm:prSet/>
      <dgm:spPr/>
      <dgm:t>
        <a:bodyPr/>
        <a:lstStyle/>
        <a:p>
          <a:endParaRPr lang="en-US">
            <a:latin typeface="Arial" panose="020B0604020202020204" pitchFamily="34" charset="0"/>
            <a:cs typeface="Arial" panose="020B0604020202020204" pitchFamily="34" charset="0"/>
          </a:endParaRPr>
        </a:p>
      </dgm:t>
    </dgm:pt>
    <dgm:pt modelId="{2E2BCEE8-DBEF-43EF-AEDC-52C99AEC4C4B}" type="sibTrans" cxnId="{6C18E498-5DE6-4B7C-A308-DB6A43384AC8}">
      <dgm:prSet/>
      <dgm:spPr/>
      <dgm:t>
        <a:bodyPr/>
        <a:lstStyle/>
        <a:p>
          <a:endParaRPr lang="en-US">
            <a:latin typeface="Arial" panose="020B0604020202020204" pitchFamily="34" charset="0"/>
            <a:cs typeface="Arial" panose="020B0604020202020204" pitchFamily="34" charset="0"/>
          </a:endParaRPr>
        </a:p>
      </dgm:t>
    </dgm:pt>
    <dgm:pt modelId="{303FDA85-DC67-4592-8717-C508E79FEEC8}">
      <dgm:prSet phldrT="[Text]"/>
      <dgm:spPr/>
      <dgm:t>
        <a:bodyPr/>
        <a:lstStyle/>
        <a:p>
          <a:r>
            <a:rPr lang="en-US" dirty="0">
              <a:latin typeface="Arial" panose="020B0604020202020204" pitchFamily="34" charset="0"/>
              <a:cs typeface="Arial" panose="020B0604020202020204" pitchFamily="34" charset="0"/>
            </a:rPr>
            <a:t>Perkins V &amp; CTE</a:t>
          </a:r>
        </a:p>
      </dgm:t>
    </dgm:pt>
    <dgm:pt modelId="{E458E0AD-3A07-4DFB-8E79-762DA857A6E6}" type="parTrans" cxnId="{30DC7198-63D2-4588-959E-DE69323A677C}">
      <dgm:prSet/>
      <dgm:spPr/>
      <dgm:t>
        <a:bodyPr/>
        <a:lstStyle/>
        <a:p>
          <a:endParaRPr lang="en-US">
            <a:latin typeface="Arial" panose="020B0604020202020204" pitchFamily="34" charset="0"/>
            <a:cs typeface="Arial" panose="020B0604020202020204" pitchFamily="34" charset="0"/>
          </a:endParaRPr>
        </a:p>
      </dgm:t>
    </dgm:pt>
    <dgm:pt modelId="{8B32FC38-7E3D-4D23-9F30-9088A220222B}" type="sibTrans" cxnId="{30DC7198-63D2-4588-959E-DE69323A677C}">
      <dgm:prSet/>
      <dgm:spPr/>
      <dgm:t>
        <a:bodyPr/>
        <a:lstStyle/>
        <a:p>
          <a:endParaRPr lang="en-US">
            <a:latin typeface="Arial" panose="020B0604020202020204" pitchFamily="34" charset="0"/>
            <a:cs typeface="Arial" panose="020B0604020202020204" pitchFamily="34" charset="0"/>
          </a:endParaRPr>
        </a:p>
      </dgm:t>
    </dgm:pt>
    <dgm:pt modelId="{E4E1B2DB-A2CE-492C-94E7-F8B1701AAA3A}">
      <dgm:prSet phldrT="[Text]"/>
      <dgm:spPr/>
      <dgm:t>
        <a:bodyPr/>
        <a:lstStyle/>
        <a:p>
          <a:r>
            <a:rPr lang="en-US" dirty="0">
              <a:latin typeface="Arial" panose="020B0604020202020204" pitchFamily="34" charset="0"/>
              <a:cs typeface="Arial" panose="020B0604020202020204" pitchFamily="34" charset="0"/>
            </a:rPr>
            <a:t>Implementation</a:t>
          </a:r>
        </a:p>
      </dgm:t>
    </dgm:pt>
    <dgm:pt modelId="{D49E107F-0742-4AF4-8D7D-F4188E2A34FC}" type="parTrans" cxnId="{14C5BA18-4B10-44DB-B7B8-50D6C148E0A9}">
      <dgm:prSet/>
      <dgm:spPr/>
      <dgm:t>
        <a:bodyPr/>
        <a:lstStyle/>
        <a:p>
          <a:endParaRPr lang="en-US">
            <a:latin typeface="Arial" panose="020B0604020202020204" pitchFamily="34" charset="0"/>
            <a:cs typeface="Arial" panose="020B0604020202020204" pitchFamily="34" charset="0"/>
          </a:endParaRPr>
        </a:p>
      </dgm:t>
    </dgm:pt>
    <dgm:pt modelId="{10CC8E45-8CA9-43AE-B025-44670C907A31}" type="sibTrans" cxnId="{14C5BA18-4B10-44DB-B7B8-50D6C148E0A9}">
      <dgm:prSet/>
      <dgm:spPr/>
      <dgm:t>
        <a:bodyPr/>
        <a:lstStyle/>
        <a:p>
          <a:endParaRPr lang="en-US">
            <a:latin typeface="Arial" panose="020B0604020202020204" pitchFamily="34" charset="0"/>
            <a:cs typeface="Arial" panose="020B0604020202020204" pitchFamily="34" charset="0"/>
          </a:endParaRPr>
        </a:p>
      </dgm:t>
    </dgm:pt>
    <dgm:pt modelId="{F12E439C-096A-46B5-9884-AF62CB97F404}">
      <dgm:prSet phldrT="[Text]"/>
      <dgm:spPr/>
      <dgm:t>
        <a:bodyPr/>
        <a:lstStyle/>
        <a:p>
          <a:r>
            <a:rPr lang="en-US" dirty="0">
              <a:latin typeface="Arial" panose="020B0604020202020204" pitchFamily="34" charset="0"/>
              <a:cs typeface="Arial" panose="020B0604020202020204" pitchFamily="34" charset="0"/>
            </a:rPr>
            <a:t>Minor Labor Laws; SB 166; State Supported Internships</a:t>
          </a:r>
        </a:p>
      </dgm:t>
    </dgm:pt>
    <dgm:pt modelId="{11BD0150-EB60-48BF-8F2A-35C4528DDA53}" type="parTrans" cxnId="{A28335C3-21E0-472E-81C6-04F39964A6BC}">
      <dgm:prSet/>
      <dgm:spPr/>
      <dgm:t>
        <a:bodyPr/>
        <a:lstStyle/>
        <a:p>
          <a:endParaRPr lang="en-US">
            <a:latin typeface="Arial" panose="020B0604020202020204" pitchFamily="34" charset="0"/>
            <a:cs typeface="Arial" panose="020B0604020202020204" pitchFamily="34" charset="0"/>
          </a:endParaRPr>
        </a:p>
      </dgm:t>
    </dgm:pt>
    <dgm:pt modelId="{C6116D78-4A2A-4AC3-973B-51196ED294DC}" type="sibTrans" cxnId="{A28335C3-21E0-472E-81C6-04F39964A6BC}">
      <dgm:prSet/>
      <dgm:spPr/>
      <dgm:t>
        <a:bodyPr/>
        <a:lstStyle/>
        <a:p>
          <a:endParaRPr lang="en-US">
            <a:latin typeface="Arial" panose="020B0604020202020204" pitchFamily="34" charset="0"/>
            <a:cs typeface="Arial" panose="020B0604020202020204" pitchFamily="34" charset="0"/>
          </a:endParaRPr>
        </a:p>
      </dgm:t>
    </dgm:pt>
    <dgm:pt modelId="{F9E7F15E-3005-4BD0-9099-E491F7300391}" type="pres">
      <dgm:prSet presAssocID="{0146C85A-2637-4680-8B9D-D36E7E483441}" presName="Name0" presStyleCnt="0">
        <dgm:presLayoutVars>
          <dgm:chMax val="3"/>
          <dgm:chPref val="3"/>
          <dgm:bulletEnabled val="1"/>
          <dgm:dir/>
          <dgm:animLvl val="lvl"/>
        </dgm:presLayoutVars>
      </dgm:prSet>
      <dgm:spPr/>
      <dgm:t>
        <a:bodyPr/>
        <a:lstStyle/>
        <a:p>
          <a:endParaRPr lang="en-US"/>
        </a:p>
      </dgm:t>
    </dgm:pt>
    <dgm:pt modelId="{D1755B5A-563D-453F-86A1-B2A1F4E50F8B}" type="pres">
      <dgm:prSet presAssocID="{0146C85A-2637-4680-8B9D-D36E7E483441}" presName="arc1" presStyleLbl="node1" presStyleIdx="0" presStyleCnt="4"/>
      <dgm:spPr/>
    </dgm:pt>
    <dgm:pt modelId="{6FC8BD62-F2F0-487A-BA75-72DAD7F370D9}" type="pres">
      <dgm:prSet presAssocID="{0146C85A-2637-4680-8B9D-D36E7E483441}" presName="arc3" presStyleLbl="node1" presStyleIdx="1" presStyleCnt="4"/>
      <dgm:spPr/>
    </dgm:pt>
    <dgm:pt modelId="{B5174440-254E-4C8F-A704-08AA03DC3B93}" type="pres">
      <dgm:prSet presAssocID="{0146C85A-2637-4680-8B9D-D36E7E483441}" presName="parentText2" presStyleLbl="revTx" presStyleIdx="0" presStyleCnt="3">
        <dgm:presLayoutVars>
          <dgm:chMax val="4"/>
          <dgm:chPref val="3"/>
          <dgm:bulletEnabled val="1"/>
        </dgm:presLayoutVars>
      </dgm:prSet>
      <dgm:spPr/>
      <dgm:t>
        <a:bodyPr/>
        <a:lstStyle/>
        <a:p>
          <a:endParaRPr lang="en-US"/>
        </a:p>
      </dgm:t>
    </dgm:pt>
    <dgm:pt modelId="{0EEDA7E8-A5D5-4658-BDC4-A2E7D06F24D8}" type="pres">
      <dgm:prSet presAssocID="{0146C85A-2637-4680-8B9D-D36E7E483441}" presName="arc2" presStyleLbl="node1" presStyleIdx="2" presStyleCnt="4"/>
      <dgm:spPr/>
    </dgm:pt>
    <dgm:pt modelId="{A8AEFE23-7F33-4704-A186-8FEF937982E0}" type="pres">
      <dgm:prSet presAssocID="{0146C85A-2637-4680-8B9D-D36E7E483441}" presName="arc4" presStyleLbl="node1" presStyleIdx="3" presStyleCnt="4"/>
      <dgm:spPr/>
    </dgm:pt>
    <dgm:pt modelId="{52D8A130-0D7A-4F7E-9356-6F23ED203109}" type="pres">
      <dgm:prSet presAssocID="{0146C85A-2637-4680-8B9D-D36E7E483441}" presName="parentText3" presStyleLbl="revTx" presStyleIdx="1" presStyleCnt="3">
        <dgm:presLayoutVars>
          <dgm:chMax val="1"/>
          <dgm:chPref val="1"/>
          <dgm:bulletEnabled val="1"/>
        </dgm:presLayoutVars>
      </dgm:prSet>
      <dgm:spPr/>
      <dgm:t>
        <a:bodyPr/>
        <a:lstStyle/>
        <a:p>
          <a:endParaRPr lang="en-US"/>
        </a:p>
      </dgm:t>
    </dgm:pt>
    <dgm:pt modelId="{16D0482F-2626-45B9-B7EA-DCFC84037674}" type="pres">
      <dgm:prSet presAssocID="{0146C85A-2637-4680-8B9D-D36E7E483441}" presName="middleComposite" presStyleCnt="0"/>
      <dgm:spPr/>
    </dgm:pt>
    <dgm:pt modelId="{9FC44D77-9780-4F01-AE6A-34E5F0292ACA}" type="pres">
      <dgm:prSet presAssocID="{FFDA68E5-2BA9-4B69-8FD2-FACB5483B992}" presName="circ1" presStyleLbl="vennNode1" presStyleIdx="0" presStyleCnt="8"/>
      <dgm:spPr/>
      <dgm:t>
        <a:bodyPr/>
        <a:lstStyle/>
        <a:p>
          <a:endParaRPr lang="en-US"/>
        </a:p>
      </dgm:t>
    </dgm:pt>
    <dgm:pt modelId="{3C746141-E5B8-4132-B56C-C2415FF6B5E6}" type="pres">
      <dgm:prSet presAssocID="{FFDA68E5-2BA9-4B69-8FD2-FACB5483B992}" presName="circ1Tx" presStyleLbl="revTx" presStyleIdx="1" presStyleCnt="3">
        <dgm:presLayoutVars>
          <dgm:chMax val="0"/>
          <dgm:chPref val="0"/>
        </dgm:presLayoutVars>
      </dgm:prSet>
      <dgm:spPr/>
      <dgm:t>
        <a:bodyPr/>
        <a:lstStyle/>
        <a:p>
          <a:endParaRPr lang="en-US"/>
        </a:p>
      </dgm:t>
    </dgm:pt>
    <dgm:pt modelId="{8979B40D-3174-41B9-96CF-882FCC89E379}" type="pres">
      <dgm:prSet presAssocID="{303FDA85-DC67-4592-8717-C508E79FEEC8}" presName="circ2" presStyleLbl="vennNode1" presStyleIdx="1" presStyleCnt="8"/>
      <dgm:spPr/>
      <dgm:t>
        <a:bodyPr/>
        <a:lstStyle/>
        <a:p>
          <a:endParaRPr lang="en-US"/>
        </a:p>
      </dgm:t>
    </dgm:pt>
    <dgm:pt modelId="{90B15B00-B427-4BA2-8125-94B0F7363DC6}" type="pres">
      <dgm:prSet presAssocID="{303FDA85-DC67-4592-8717-C508E79FEEC8}" presName="circ2Tx" presStyleLbl="revTx" presStyleIdx="1" presStyleCnt="3">
        <dgm:presLayoutVars>
          <dgm:chMax val="0"/>
          <dgm:chPref val="0"/>
        </dgm:presLayoutVars>
      </dgm:prSet>
      <dgm:spPr/>
      <dgm:t>
        <a:bodyPr/>
        <a:lstStyle/>
        <a:p>
          <a:endParaRPr lang="en-US"/>
        </a:p>
      </dgm:t>
    </dgm:pt>
    <dgm:pt modelId="{50A393C7-4FBF-4B24-9F74-84BF6A334035}" type="pres">
      <dgm:prSet presAssocID="{0146C85A-2637-4680-8B9D-D36E7E483441}" presName="leftComposite" presStyleCnt="0"/>
      <dgm:spPr/>
    </dgm:pt>
    <dgm:pt modelId="{2DE215E5-2E02-4456-AE7D-B60C4EFDB48B}" type="pres">
      <dgm:prSet presAssocID="{F875E484-0DCA-4464-B8A6-F3DFB5C87A1D}" presName="childText1_1" presStyleLbl="vennNode1" presStyleIdx="2" presStyleCnt="8">
        <dgm:presLayoutVars>
          <dgm:chMax val="0"/>
          <dgm:chPref val="0"/>
        </dgm:presLayoutVars>
      </dgm:prSet>
      <dgm:spPr/>
      <dgm:t>
        <a:bodyPr/>
        <a:lstStyle/>
        <a:p>
          <a:endParaRPr lang="en-US"/>
        </a:p>
      </dgm:t>
    </dgm:pt>
    <dgm:pt modelId="{652751EF-083A-4D8D-8DA9-092B550E1846}" type="pres">
      <dgm:prSet presAssocID="{F875E484-0DCA-4464-B8A6-F3DFB5C87A1D}" presName="ellipse1" presStyleLbl="vennNode1" presStyleIdx="3" presStyleCnt="8"/>
      <dgm:spPr/>
    </dgm:pt>
    <dgm:pt modelId="{88394FB3-5DA1-4E11-9638-170A791EBD48}" type="pres">
      <dgm:prSet presAssocID="{F875E484-0DCA-4464-B8A6-F3DFB5C87A1D}" presName="ellipse2" presStyleLbl="vennNode1" presStyleIdx="4" presStyleCnt="8"/>
      <dgm:spPr/>
    </dgm:pt>
    <dgm:pt modelId="{0E72E8C4-E8A4-4694-BC60-D1E7936989DD}" type="pres">
      <dgm:prSet presAssocID="{B3F0A45A-C6D8-4E4B-97D1-09224CCE9913}" presName="childText1_2" presStyleLbl="vennNode1" presStyleIdx="5" presStyleCnt="8">
        <dgm:presLayoutVars>
          <dgm:chMax val="0"/>
          <dgm:chPref val="0"/>
        </dgm:presLayoutVars>
      </dgm:prSet>
      <dgm:spPr/>
      <dgm:t>
        <a:bodyPr/>
        <a:lstStyle/>
        <a:p>
          <a:endParaRPr lang="en-US"/>
        </a:p>
      </dgm:t>
    </dgm:pt>
    <dgm:pt modelId="{3694CD5E-7B29-4797-B4D6-24E950FFFCFB}" type="pres">
      <dgm:prSet presAssocID="{B3F0A45A-C6D8-4E4B-97D1-09224CCE9913}" presName="ellipse3" presStyleLbl="vennNode1" presStyleIdx="6" presStyleCnt="8"/>
      <dgm:spPr/>
    </dgm:pt>
    <dgm:pt modelId="{E5AAADAB-6B5D-401D-853C-C2EF9DF68801}" type="pres">
      <dgm:prSet presAssocID="{A608DE33-6D33-45E6-8642-EE770FEBABA6}" presName="childText1_3" presStyleLbl="vennNode1" presStyleIdx="7" presStyleCnt="8">
        <dgm:presLayoutVars>
          <dgm:chMax val="0"/>
          <dgm:chPref val="0"/>
        </dgm:presLayoutVars>
      </dgm:prSet>
      <dgm:spPr/>
      <dgm:t>
        <a:bodyPr/>
        <a:lstStyle/>
        <a:p>
          <a:endParaRPr lang="en-US"/>
        </a:p>
      </dgm:t>
    </dgm:pt>
    <dgm:pt modelId="{D6FEBC4E-584E-4A3C-8F42-FF01E0663391}" type="pres">
      <dgm:prSet presAssocID="{0146C85A-2637-4680-8B9D-D36E7E483441}" presName="rightChild" presStyleLbl="node2" presStyleIdx="0" presStyleCnt="1">
        <dgm:presLayoutVars>
          <dgm:chMax val="0"/>
          <dgm:chPref val="0"/>
        </dgm:presLayoutVars>
      </dgm:prSet>
      <dgm:spPr/>
      <dgm:t>
        <a:bodyPr/>
        <a:lstStyle/>
        <a:p>
          <a:endParaRPr lang="en-US"/>
        </a:p>
      </dgm:t>
    </dgm:pt>
    <dgm:pt modelId="{0F8A2139-9911-4CE0-929A-DB30408AD865}" type="pres">
      <dgm:prSet presAssocID="{0146C85A-2637-4680-8B9D-D36E7E483441}" presName="parentText1" presStyleLbl="revTx" presStyleIdx="2" presStyleCnt="3">
        <dgm:presLayoutVars>
          <dgm:chMax val="4"/>
          <dgm:chPref val="3"/>
          <dgm:bulletEnabled val="1"/>
        </dgm:presLayoutVars>
      </dgm:prSet>
      <dgm:spPr/>
      <dgm:t>
        <a:bodyPr/>
        <a:lstStyle/>
        <a:p>
          <a:endParaRPr lang="en-US"/>
        </a:p>
      </dgm:t>
    </dgm:pt>
  </dgm:ptLst>
  <dgm:cxnLst>
    <dgm:cxn modelId="{6C18E498-5DE6-4B7C-A308-DB6A43384AC8}" srcId="{532ABFD5-3F67-40D4-9C87-6BC9451A8C75}" destId="{FFDA68E5-2BA9-4B69-8FD2-FACB5483B992}" srcOrd="0" destOrd="0" parTransId="{DB3AB790-EA9C-40B4-88FF-AA9843CD87DD}" sibTransId="{2E2BCEE8-DBEF-43EF-AEDC-52C99AEC4C4B}"/>
    <dgm:cxn modelId="{A28335C3-21E0-472E-81C6-04F39964A6BC}" srcId="{E4E1B2DB-A2CE-492C-94E7-F8B1701AAA3A}" destId="{F12E439C-096A-46B5-9884-AF62CB97F404}" srcOrd="0" destOrd="0" parTransId="{11BD0150-EB60-48BF-8F2A-35C4528DDA53}" sibTransId="{C6116D78-4A2A-4AC3-973B-51196ED294DC}"/>
    <dgm:cxn modelId="{6C328C32-483D-458D-AEF7-9B02F0AE6ABC}" srcId="{CF82BADD-57FB-424A-B44C-4F49F2A7EAA1}" destId="{F875E484-0DCA-4464-B8A6-F3DFB5C87A1D}" srcOrd="0" destOrd="0" parTransId="{BD6E781A-253B-4D96-982E-55116D26F2A5}" sibTransId="{533A497B-52B8-4BD0-B8C5-20F6543E074B}"/>
    <dgm:cxn modelId="{7E1B9734-544A-4319-9C9D-2D1A297D4C27}" type="presOf" srcId="{E4E1B2DB-A2CE-492C-94E7-F8B1701AAA3A}" destId="{52D8A130-0D7A-4F7E-9356-6F23ED203109}" srcOrd="0" destOrd="0" presId="urn:microsoft.com/office/officeart/2009/3/layout/PhasedProcess"/>
    <dgm:cxn modelId="{2D65F6A0-7CFE-464C-8DB1-1D13C09527CB}" type="presOf" srcId="{303FDA85-DC67-4592-8717-C508E79FEEC8}" destId="{8979B40D-3174-41B9-96CF-882FCC89E379}" srcOrd="0" destOrd="0" presId="urn:microsoft.com/office/officeart/2009/3/layout/PhasedProcess"/>
    <dgm:cxn modelId="{4C27AC23-F601-47F2-8A7A-1BFE72ECDCF0}" srcId="{0146C85A-2637-4680-8B9D-D36E7E483441}" destId="{CF82BADD-57FB-424A-B44C-4F49F2A7EAA1}" srcOrd="0" destOrd="0" parTransId="{A14C5A83-7250-4817-9833-43301728D0D3}" sibTransId="{663941C5-45B4-4CCA-A09B-4BEC5C9D017B}"/>
    <dgm:cxn modelId="{399F117E-10AF-4552-B6EE-1CC6F1888BBA}" type="presOf" srcId="{0146C85A-2637-4680-8B9D-D36E7E483441}" destId="{F9E7F15E-3005-4BD0-9099-E491F7300391}" srcOrd="0" destOrd="0" presId="urn:microsoft.com/office/officeart/2009/3/layout/PhasedProcess"/>
    <dgm:cxn modelId="{A2CE237F-56D3-4EB0-AC96-A3E79983294D}" type="presOf" srcId="{F12E439C-096A-46B5-9884-AF62CB97F404}" destId="{D6FEBC4E-584E-4A3C-8F42-FF01E0663391}" srcOrd="0" destOrd="0" presId="urn:microsoft.com/office/officeart/2009/3/layout/PhasedProcess"/>
    <dgm:cxn modelId="{7F10DED1-7882-4DF0-8D3E-E2E8FEDBF71B}" type="presOf" srcId="{FFDA68E5-2BA9-4B69-8FD2-FACB5483B992}" destId="{3C746141-E5B8-4132-B56C-C2415FF6B5E6}" srcOrd="1" destOrd="0" presId="urn:microsoft.com/office/officeart/2009/3/layout/PhasedProcess"/>
    <dgm:cxn modelId="{8079E1E9-E003-43A2-9C67-26A42460B192}" type="presOf" srcId="{CF82BADD-57FB-424A-B44C-4F49F2A7EAA1}" destId="{0F8A2139-9911-4CE0-929A-DB30408AD865}" srcOrd="0" destOrd="0" presId="urn:microsoft.com/office/officeart/2009/3/layout/PhasedProcess"/>
    <dgm:cxn modelId="{3810D286-CE0C-4335-B701-24795B563D37}" type="presOf" srcId="{303FDA85-DC67-4592-8717-C508E79FEEC8}" destId="{90B15B00-B427-4BA2-8125-94B0F7363DC6}" srcOrd="1" destOrd="0" presId="urn:microsoft.com/office/officeart/2009/3/layout/PhasedProcess"/>
    <dgm:cxn modelId="{A7FE92C8-4B76-47ED-9F28-CBC63E9D102B}" type="presOf" srcId="{FFDA68E5-2BA9-4B69-8FD2-FACB5483B992}" destId="{9FC44D77-9780-4F01-AE6A-34E5F0292ACA}" srcOrd="0" destOrd="0" presId="urn:microsoft.com/office/officeart/2009/3/layout/PhasedProcess"/>
    <dgm:cxn modelId="{8A825F6B-7D39-4E50-9BEA-B1F523A850C7}" type="presOf" srcId="{A608DE33-6D33-45E6-8642-EE770FEBABA6}" destId="{E5AAADAB-6B5D-401D-853C-C2EF9DF68801}" srcOrd="0" destOrd="0" presId="urn:microsoft.com/office/officeart/2009/3/layout/PhasedProcess"/>
    <dgm:cxn modelId="{14C5BA18-4B10-44DB-B7B8-50D6C148E0A9}" srcId="{0146C85A-2637-4680-8B9D-D36E7E483441}" destId="{E4E1B2DB-A2CE-492C-94E7-F8B1701AAA3A}" srcOrd="2" destOrd="0" parTransId="{D49E107F-0742-4AF4-8D7D-F4188E2A34FC}" sibTransId="{10CC8E45-8CA9-43AE-B025-44670C907A31}"/>
    <dgm:cxn modelId="{B91D8B4C-F6CF-44E7-B8C3-19F5580DA3B5}" srcId="{CF82BADD-57FB-424A-B44C-4F49F2A7EAA1}" destId="{B3F0A45A-C6D8-4E4B-97D1-09224CCE9913}" srcOrd="1" destOrd="0" parTransId="{1126A390-8B7F-40DF-B974-90016AA1DB98}" sibTransId="{85132744-7C29-4E3B-951F-D87FD195E7C9}"/>
    <dgm:cxn modelId="{23846266-36AE-4FAA-87EB-4EB8CEAC592F}" srcId="{0146C85A-2637-4680-8B9D-D36E7E483441}" destId="{532ABFD5-3F67-40D4-9C87-6BC9451A8C75}" srcOrd="1" destOrd="0" parTransId="{11C14808-F376-4543-B27E-EF1521FD4DD6}" sibTransId="{130A24A7-439E-4D15-AA14-BB4C04C01F3B}"/>
    <dgm:cxn modelId="{223FD051-B2BA-4DC3-A8C8-BEF9F600B1BE}" srcId="{CF82BADD-57FB-424A-B44C-4F49F2A7EAA1}" destId="{A608DE33-6D33-45E6-8642-EE770FEBABA6}" srcOrd="2" destOrd="0" parTransId="{3EF06011-714D-4FA0-9882-16D0A0F4E600}" sibTransId="{2EF26882-ABE8-477D-8BCE-9E72B8C500A0}"/>
    <dgm:cxn modelId="{30DC7198-63D2-4588-959E-DE69323A677C}" srcId="{532ABFD5-3F67-40D4-9C87-6BC9451A8C75}" destId="{303FDA85-DC67-4592-8717-C508E79FEEC8}" srcOrd="1" destOrd="0" parTransId="{E458E0AD-3A07-4DFB-8E79-762DA857A6E6}" sibTransId="{8B32FC38-7E3D-4D23-9F30-9088A220222B}"/>
    <dgm:cxn modelId="{3779098C-BF1A-448D-AAB4-87767F223652}" type="presOf" srcId="{B3F0A45A-C6D8-4E4B-97D1-09224CCE9913}" destId="{0E72E8C4-E8A4-4694-BC60-D1E7936989DD}" srcOrd="0" destOrd="0" presId="urn:microsoft.com/office/officeart/2009/3/layout/PhasedProcess"/>
    <dgm:cxn modelId="{87E2B492-49CF-439C-B4F3-3BB9BDCC81E0}" type="presOf" srcId="{F875E484-0DCA-4464-B8A6-F3DFB5C87A1D}" destId="{2DE215E5-2E02-4456-AE7D-B60C4EFDB48B}" srcOrd="0" destOrd="0" presId="urn:microsoft.com/office/officeart/2009/3/layout/PhasedProcess"/>
    <dgm:cxn modelId="{2A022DC9-E949-4787-8745-B880E417383D}" type="presOf" srcId="{532ABFD5-3F67-40D4-9C87-6BC9451A8C75}" destId="{B5174440-254E-4C8F-A704-08AA03DC3B93}" srcOrd="0" destOrd="0" presId="urn:microsoft.com/office/officeart/2009/3/layout/PhasedProcess"/>
    <dgm:cxn modelId="{7140442F-693F-4A87-A6C1-48EACEE42294}" type="presParOf" srcId="{F9E7F15E-3005-4BD0-9099-E491F7300391}" destId="{D1755B5A-563D-453F-86A1-B2A1F4E50F8B}" srcOrd="0" destOrd="0" presId="urn:microsoft.com/office/officeart/2009/3/layout/PhasedProcess"/>
    <dgm:cxn modelId="{0C721CFE-13DB-43A0-87A4-329CAFB35193}" type="presParOf" srcId="{F9E7F15E-3005-4BD0-9099-E491F7300391}" destId="{6FC8BD62-F2F0-487A-BA75-72DAD7F370D9}" srcOrd="1" destOrd="0" presId="urn:microsoft.com/office/officeart/2009/3/layout/PhasedProcess"/>
    <dgm:cxn modelId="{087C5A28-7208-42C2-925B-6F318BF91AE1}" type="presParOf" srcId="{F9E7F15E-3005-4BD0-9099-E491F7300391}" destId="{B5174440-254E-4C8F-A704-08AA03DC3B93}" srcOrd="2" destOrd="0" presId="urn:microsoft.com/office/officeart/2009/3/layout/PhasedProcess"/>
    <dgm:cxn modelId="{09BBEE65-D4AE-4906-80E0-74E926606150}" type="presParOf" srcId="{F9E7F15E-3005-4BD0-9099-E491F7300391}" destId="{0EEDA7E8-A5D5-4658-BDC4-A2E7D06F24D8}" srcOrd="3" destOrd="0" presId="urn:microsoft.com/office/officeart/2009/3/layout/PhasedProcess"/>
    <dgm:cxn modelId="{6EBC14D9-12D1-4580-B7C1-E0A8372BBF41}" type="presParOf" srcId="{F9E7F15E-3005-4BD0-9099-E491F7300391}" destId="{A8AEFE23-7F33-4704-A186-8FEF937982E0}" srcOrd="4" destOrd="0" presId="urn:microsoft.com/office/officeart/2009/3/layout/PhasedProcess"/>
    <dgm:cxn modelId="{F1BAB0A5-34FB-49C7-B028-5B2CDBB90236}" type="presParOf" srcId="{F9E7F15E-3005-4BD0-9099-E491F7300391}" destId="{52D8A130-0D7A-4F7E-9356-6F23ED203109}" srcOrd="5" destOrd="0" presId="urn:microsoft.com/office/officeart/2009/3/layout/PhasedProcess"/>
    <dgm:cxn modelId="{C7E7D9B1-9301-441E-93DA-790A85C70109}" type="presParOf" srcId="{F9E7F15E-3005-4BD0-9099-E491F7300391}" destId="{16D0482F-2626-45B9-B7EA-DCFC84037674}" srcOrd="6" destOrd="0" presId="urn:microsoft.com/office/officeart/2009/3/layout/PhasedProcess"/>
    <dgm:cxn modelId="{AF3FAB31-CD68-4641-82FB-9F120C088763}" type="presParOf" srcId="{16D0482F-2626-45B9-B7EA-DCFC84037674}" destId="{9FC44D77-9780-4F01-AE6A-34E5F0292ACA}" srcOrd="0" destOrd="0" presId="urn:microsoft.com/office/officeart/2009/3/layout/PhasedProcess"/>
    <dgm:cxn modelId="{AE2FA9AC-7C5D-4E15-B9E0-B3C48D6607D7}" type="presParOf" srcId="{16D0482F-2626-45B9-B7EA-DCFC84037674}" destId="{3C746141-E5B8-4132-B56C-C2415FF6B5E6}" srcOrd="1" destOrd="0" presId="urn:microsoft.com/office/officeart/2009/3/layout/PhasedProcess"/>
    <dgm:cxn modelId="{75B89A67-FA91-4CD3-86AB-4DBFED9815E7}" type="presParOf" srcId="{16D0482F-2626-45B9-B7EA-DCFC84037674}" destId="{8979B40D-3174-41B9-96CF-882FCC89E379}" srcOrd="2" destOrd="0" presId="urn:microsoft.com/office/officeart/2009/3/layout/PhasedProcess"/>
    <dgm:cxn modelId="{267DD851-5E58-488E-88B7-B2D8DCDD2589}" type="presParOf" srcId="{16D0482F-2626-45B9-B7EA-DCFC84037674}" destId="{90B15B00-B427-4BA2-8125-94B0F7363DC6}" srcOrd="3" destOrd="0" presId="urn:microsoft.com/office/officeart/2009/3/layout/PhasedProcess"/>
    <dgm:cxn modelId="{C7CFD39C-89E5-4CC3-83FB-3874556CF41C}" type="presParOf" srcId="{F9E7F15E-3005-4BD0-9099-E491F7300391}" destId="{50A393C7-4FBF-4B24-9F74-84BF6A334035}" srcOrd="7" destOrd="0" presId="urn:microsoft.com/office/officeart/2009/3/layout/PhasedProcess"/>
    <dgm:cxn modelId="{C6B9A820-95E9-4C6F-A7C8-2A84748DB102}" type="presParOf" srcId="{50A393C7-4FBF-4B24-9F74-84BF6A334035}" destId="{2DE215E5-2E02-4456-AE7D-B60C4EFDB48B}" srcOrd="0" destOrd="0" presId="urn:microsoft.com/office/officeart/2009/3/layout/PhasedProcess"/>
    <dgm:cxn modelId="{2F875A40-D7B0-4469-A1A5-0EC65AB41DA0}" type="presParOf" srcId="{50A393C7-4FBF-4B24-9F74-84BF6A334035}" destId="{652751EF-083A-4D8D-8DA9-092B550E1846}" srcOrd="1" destOrd="0" presId="urn:microsoft.com/office/officeart/2009/3/layout/PhasedProcess"/>
    <dgm:cxn modelId="{291180AD-DF74-4F62-9F38-EF9CB5E633FF}" type="presParOf" srcId="{50A393C7-4FBF-4B24-9F74-84BF6A334035}" destId="{88394FB3-5DA1-4E11-9638-170A791EBD48}" srcOrd="2" destOrd="0" presId="urn:microsoft.com/office/officeart/2009/3/layout/PhasedProcess"/>
    <dgm:cxn modelId="{463044C4-F518-462C-B623-7B5ED6B6CA9E}" type="presParOf" srcId="{50A393C7-4FBF-4B24-9F74-84BF6A334035}" destId="{0E72E8C4-E8A4-4694-BC60-D1E7936989DD}" srcOrd="3" destOrd="0" presId="urn:microsoft.com/office/officeart/2009/3/layout/PhasedProcess"/>
    <dgm:cxn modelId="{6296FB32-E5CA-4DA6-97AA-4A88AD7FAE6C}" type="presParOf" srcId="{50A393C7-4FBF-4B24-9F74-84BF6A334035}" destId="{3694CD5E-7B29-4797-B4D6-24E950FFFCFB}" srcOrd="4" destOrd="0" presId="urn:microsoft.com/office/officeart/2009/3/layout/PhasedProcess"/>
    <dgm:cxn modelId="{59608B07-7E14-400B-B700-E7DAA78B30B9}" type="presParOf" srcId="{50A393C7-4FBF-4B24-9F74-84BF6A334035}" destId="{E5AAADAB-6B5D-401D-853C-C2EF9DF68801}" srcOrd="5" destOrd="0" presId="urn:microsoft.com/office/officeart/2009/3/layout/PhasedProcess"/>
    <dgm:cxn modelId="{755A98D7-7E33-472D-AE96-A1F68C767E32}" type="presParOf" srcId="{F9E7F15E-3005-4BD0-9099-E491F7300391}" destId="{D6FEBC4E-584E-4A3C-8F42-FF01E0663391}" srcOrd="8" destOrd="0" presId="urn:microsoft.com/office/officeart/2009/3/layout/PhasedProcess"/>
    <dgm:cxn modelId="{BE448A9E-4EF6-433D-A13A-5AB4F7DAC2FB}" type="presParOf" srcId="{F9E7F15E-3005-4BD0-9099-E491F7300391}" destId="{0F8A2139-9911-4CE0-929A-DB30408AD865}"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EC99FE-A6EE-4855-B820-654C214620A0}"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US"/>
        </a:p>
      </dgm:t>
    </dgm:pt>
    <dgm:pt modelId="{964932F9-5F5C-4571-A627-2D63731D113D}">
      <dgm:prSet phldrT="[Text]"/>
      <dgm:spPr/>
      <dgm:t>
        <a:bodyPr/>
        <a:lstStyle/>
        <a:p>
          <a:r>
            <a:rPr lang="en-US" b="1" dirty="0">
              <a:latin typeface="Arial" panose="020B0604020202020204" pitchFamily="34" charset="0"/>
              <a:cs typeface="Arial" panose="020B0604020202020204" pitchFamily="34" charset="0"/>
            </a:rPr>
            <a:t>Perkins V</a:t>
          </a:r>
        </a:p>
      </dgm:t>
    </dgm:pt>
    <dgm:pt modelId="{565844FA-BCA1-4C8C-A15D-01FA5248A4B3}" type="par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040ABA1C-F792-4F50-B710-5652924330FB}" type="sib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9AE42637-6794-43E0-A3CE-AF38E1DCA3BF}">
      <dgm:prSet phldrT="[Text]"/>
      <dgm:spPr/>
      <dgm:t>
        <a:bodyPr/>
        <a:lstStyle/>
        <a:p>
          <a:r>
            <a:rPr lang="en-US" dirty="0">
              <a:latin typeface="Arial" panose="020B0604020202020204" pitchFamily="34" charset="0"/>
              <a:cs typeface="Arial" panose="020B0604020202020204" pitchFamily="34" charset="0"/>
            </a:rPr>
            <a:t>Definition</a:t>
          </a:r>
        </a:p>
      </dgm:t>
    </dgm:pt>
    <dgm:pt modelId="{C9149515-D1CC-4BDB-9886-64EAD54C6044}" type="parTrans" cxnId="{1AF76AE8-3A31-476B-AEBE-0D0E700FC647}">
      <dgm:prSet/>
      <dgm:spPr/>
      <dgm:t>
        <a:bodyPr/>
        <a:lstStyle/>
        <a:p>
          <a:endParaRPr lang="en-US">
            <a:latin typeface="Arial" panose="020B0604020202020204" pitchFamily="34" charset="0"/>
            <a:cs typeface="Arial" panose="020B0604020202020204" pitchFamily="34" charset="0"/>
          </a:endParaRPr>
        </a:p>
      </dgm:t>
    </dgm:pt>
    <dgm:pt modelId="{9CB662A2-711B-4DC5-943C-53499712C92C}" type="sibTrans" cxnId="{1AF76AE8-3A31-476B-AEBE-0D0E700FC647}">
      <dgm:prSet/>
      <dgm:spPr/>
      <dgm:t>
        <a:bodyPr/>
        <a:lstStyle/>
        <a:p>
          <a:endParaRPr lang="en-US">
            <a:latin typeface="Arial" panose="020B0604020202020204" pitchFamily="34" charset="0"/>
            <a:cs typeface="Arial" panose="020B0604020202020204" pitchFamily="34" charset="0"/>
          </a:endParaRPr>
        </a:p>
      </dgm:t>
    </dgm:pt>
    <dgm:pt modelId="{18769513-432B-4452-99E7-575C74FCF852}">
      <dgm:prSet phldrT="[Text]"/>
      <dgm:spPr/>
      <dgm:t>
        <a:bodyPr/>
        <a:lstStyle/>
        <a:p>
          <a:r>
            <a:rPr lang="en-US" dirty="0">
              <a:latin typeface="Arial" panose="020B0604020202020204" pitchFamily="34" charset="0"/>
              <a:cs typeface="Arial" panose="020B0604020202020204" pitchFamily="34" charset="0"/>
            </a:rPr>
            <a:t>Performance Indicator</a:t>
          </a:r>
        </a:p>
      </dgm:t>
    </dgm:pt>
    <dgm:pt modelId="{CF568D56-2717-4A12-A26D-C464B8D68DF4}" type="parTrans" cxnId="{D05B10B8-A49E-4290-9B58-AC9A9AFE123F}">
      <dgm:prSet/>
      <dgm:spPr/>
      <dgm:t>
        <a:bodyPr/>
        <a:lstStyle/>
        <a:p>
          <a:endParaRPr lang="en-US">
            <a:latin typeface="Arial" panose="020B0604020202020204" pitchFamily="34" charset="0"/>
            <a:cs typeface="Arial" panose="020B0604020202020204" pitchFamily="34" charset="0"/>
          </a:endParaRPr>
        </a:p>
      </dgm:t>
    </dgm:pt>
    <dgm:pt modelId="{6F2E304A-8C96-402A-8C29-AEAE3841963C}" type="sibTrans" cxnId="{D05B10B8-A49E-4290-9B58-AC9A9AFE123F}">
      <dgm:prSet/>
      <dgm:spPr/>
      <dgm:t>
        <a:bodyPr/>
        <a:lstStyle/>
        <a:p>
          <a:endParaRPr lang="en-US">
            <a:latin typeface="Arial" panose="020B0604020202020204" pitchFamily="34" charset="0"/>
            <a:cs typeface="Arial" panose="020B0604020202020204" pitchFamily="34" charset="0"/>
          </a:endParaRPr>
        </a:p>
      </dgm:t>
    </dgm:pt>
    <dgm:pt modelId="{638D1428-10E7-4060-A88E-0B4863555325}">
      <dgm:prSet phldrT="[Text]"/>
      <dgm:spPr/>
      <dgm:t>
        <a:bodyPr/>
        <a:lstStyle/>
        <a:p>
          <a:r>
            <a:rPr lang="en-US" b="1" dirty="0">
              <a:latin typeface="Arial" panose="020B0604020202020204" pitchFamily="34" charset="0"/>
              <a:cs typeface="Arial" panose="020B0604020202020204" pitchFamily="34" charset="0"/>
            </a:rPr>
            <a:t>Ohio Law</a:t>
          </a:r>
        </a:p>
      </dgm:t>
    </dgm:pt>
    <dgm:pt modelId="{129AFA88-2B97-4B80-9553-2008582AFF80}" type="par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708386DB-0295-4AD0-B85D-72694917BF99}" type="sib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CE711B72-D5B2-4C49-A52F-B1FCCDA76B59}">
      <dgm:prSet phldrT="[Text]"/>
      <dgm:spPr/>
      <dgm:t>
        <a:bodyPr/>
        <a:lstStyle/>
        <a:p>
          <a:r>
            <a:rPr lang="en-US" dirty="0">
              <a:latin typeface="Arial" panose="020B0604020202020204" pitchFamily="34" charset="0"/>
              <a:cs typeface="Arial" panose="020B0604020202020204" pitchFamily="34" charset="0"/>
            </a:rPr>
            <a:t>Grad Requirements</a:t>
          </a:r>
        </a:p>
      </dgm:t>
    </dgm:pt>
    <dgm:pt modelId="{1E316B5A-086F-4503-9598-B0FB7662F96D}" type="parTrans" cxnId="{90BAD84A-2EE5-4A4F-82F4-FBB85A1DAEE3}">
      <dgm:prSet/>
      <dgm:spPr/>
      <dgm:t>
        <a:bodyPr/>
        <a:lstStyle/>
        <a:p>
          <a:endParaRPr lang="en-US">
            <a:latin typeface="Arial" panose="020B0604020202020204" pitchFamily="34" charset="0"/>
            <a:cs typeface="Arial" panose="020B0604020202020204" pitchFamily="34" charset="0"/>
          </a:endParaRPr>
        </a:p>
      </dgm:t>
    </dgm:pt>
    <dgm:pt modelId="{2336742A-4221-4404-8839-EDA66C806CDD}" type="sibTrans" cxnId="{90BAD84A-2EE5-4A4F-82F4-FBB85A1DAEE3}">
      <dgm:prSet/>
      <dgm:spPr/>
      <dgm:t>
        <a:bodyPr/>
        <a:lstStyle/>
        <a:p>
          <a:endParaRPr lang="en-US">
            <a:latin typeface="Arial" panose="020B0604020202020204" pitchFamily="34" charset="0"/>
            <a:cs typeface="Arial" panose="020B0604020202020204" pitchFamily="34" charset="0"/>
          </a:endParaRPr>
        </a:p>
      </dgm:t>
    </dgm:pt>
    <dgm:pt modelId="{D026D517-F0FF-4F59-89F6-CD2CE577B244}">
      <dgm:prSet phldrT="[Text]"/>
      <dgm:spPr/>
      <dgm:t>
        <a:bodyPr/>
        <a:lstStyle/>
        <a:p>
          <a:r>
            <a:rPr lang="en-US" dirty="0">
              <a:latin typeface="Arial" panose="020B0604020202020204" pitchFamily="34" charset="0"/>
              <a:cs typeface="Arial" panose="020B0604020202020204" pitchFamily="34" charset="0"/>
            </a:rPr>
            <a:t>HB 82 – Prepared for Success</a:t>
          </a:r>
        </a:p>
      </dgm:t>
    </dgm:pt>
    <dgm:pt modelId="{0601589A-2F20-4AA0-8F8F-046E7FA0F4BF}" type="parTrans" cxnId="{D436C607-5E96-4D42-A28D-6890C60687BF}">
      <dgm:prSet/>
      <dgm:spPr/>
      <dgm:t>
        <a:bodyPr/>
        <a:lstStyle/>
        <a:p>
          <a:endParaRPr lang="en-US">
            <a:latin typeface="Arial" panose="020B0604020202020204" pitchFamily="34" charset="0"/>
            <a:cs typeface="Arial" panose="020B0604020202020204" pitchFamily="34" charset="0"/>
          </a:endParaRPr>
        </a:p>
      </dgm:t>
    </dgm:pt>
    <dgm:pt modelId="{2DEB5394-DC35-479B-9500-BAD2C38FABC5}" type="sibTrans" cxnId="{D436C607-5E96-4D42-A28D-6890C60687BF}">
      <dgm:prSet/>
      <dgm:spPr/>
      <dgm:t>
        <a:bodyPr/>
        <a:lstStyle/>
        <a:p>
          <a:endParaRPr lang="en-US">
            <a:latin typeface="Arial" panose="020B0604020202020204" pitchFamily="34" charset="0"/>
            <a:cs typeface="Arial" panose="020B0604020202020204" pitchFamily="34" charset="0"/>
          </a:endParaRPr>
        </a:p>
      </dgm:t>
    </dgm:pt>
    <dgm:pt modelId="{F2215F07-461B-4A9E-818C-EF38092E18AD}">
      <dgm:prSet phldrT="[Text]"/>
      <dgm:spPr/>
      <dgm:t>
        <a:bodyPr/>
        <a:lstStyle/>
        <a:p>
          <a:pPr algn="ctr"/>
          <a:r>
            <a:rPr lang="en-US" b="1" dirty="0">
              <a:latin typeface="Arial" panose="020B0604020202020204" pitchFamily="34" charset="0"/>
              <a:cs typeface="Arial" panose="020B0604020202020204" pitchFamily="34" charset="0"/>
            </a:rPr>
            <a:t>CTE</a:t>
          </a:r>
        </a:p>
      </dgm:t>
    </dgm:pt>
    <dgm:pt modelId="{C819EAE0-37F7-4A4F-A73A-CB633D4D1736}" type="parTrans" cxnId="{E8BB7457-D168-48EA-B6BB-45CC744EBCF5}">
      <dgm:prSet/>
      <dgm:spPr/>
      <dgm:t>
        <a:bodyPr/>
        <a:lstStyle/>
        <a:p>
          <a:endParaRPr lang="en-US"/>
        </a:p>
      </dgm:t>
    </dgm:pt>
    <dgm:pt modelId="{2777E60D-1E8D-46A3-9AF4-38F029D3DCCD}" type="sibTrans" cxnId="{E8BB7457-D168-48EA-B6BB-45CC744EBCF5}">
      <dgm:prSet/>
      <dgm:spPr/>
      <dgm:t>
        <a:bodyPr/>
        <a:lstStyle/>
        <a:p>
          <a:endParaRPr lang="en-US"/>
        </a:p>
      </dgm:t>
    </dgm:pt>
    <dgm:pt modelId="{98BDF744-B9A2-4CD5-BDAE-59E2A6411165}">
      <dgm:prSet phldrT="[Text]"/>
      <dgm:spPr/>
      <dgm:t>
        <a:bodyPr/>
        <a:lstStyle/>
        <a:p>
          <a:pPr algn="l"/>
          <a:r>
            <a:rPr lang="en-US" dirty="0">
              <a:latin typeface="Arial" panose="020B0604020202020204" pitchFamily="34" charset="0"/>
              <a:cs typeface="Arial" panose="020B0604020202020204" pitchFamily="34" charset="0"/>
            </a:rPr>
            <a:t>Sustained interactions with industry &amp; community professionals</a:t>
          </a:r>
        </a:p>
      </dgm:t>
    </dgm:pt>
    <dgm:pt modelId="{BFF2D6B6-CAA1-4FD5-B964-3E141C78C05D}" type="parTrans" cxnId="{D06166AB-3226-409C-921A-EF99FA450CE0}">
      <dgm:prSet/>
      <dgm:spPr/>
      <dgm:t>
        <a:bodyPr/>
        <a:lstStyle/>
        <a:p>
          <a:endParaRPr lang="en-US"/>
        </a:p>
      </dgm:t>
    </dgm:pt>
    <dgm:pt modelId="{16226FEC-B752-42BB-A48E-5C663AB5464A}" type="sibTrans" cxnId="{D06166AB-3226-409C-921A-EF99FA450CE0}">
      <dgm:prSet/>
      <dgm:spPr/>
      <dgm:t>
        <a:bodyPr/>
        <a:lstStyle/>
        <a:p>
          <a:endParaRPr lang="en-US"/>
        </a:p>
      </dgm:t>
    </dgm:pt>
    <dgm:pt modelId="{64E80C62-A13D-4862-B31A-A3F7BD163D0B}">
      <dgm:prSet phldrT="[Text]"/>
      <dgm:spPr/>
      <dgm:t>
        <a:bodyPr/>
        <a:lstStyle/>
        <a:p>
          <a:pPr algn="l"/>
          <a:r>
            <a:rPr lang="en-US" dirty="0">
              <a:latin typeface="Arial" panose="020B0604020202020204" pitchFamily="34" charset="0"/>
              <a:cs typeface="Arial" panose="020B0604020202020204" pitchFamily="34" charset="0"/>
            </a:rPr>
            <a:t>Aligned to curriculum and instruction – i.e., program of study</a:t>
          </a:r>
        </a:p>
      </dgm:t>
    </dgm:pt>
    <dgm:pt modelId="{F9F07876-9B31-4345-8094-E92677CD49A9}" type="parTrans" cxnId="{7FFF3482-5D4D-4FAD-92E5-383E0A26B093}">
      <dgm:prSet/>
      <dgm:spPr/>
      <dgm:t>
        <a:bodyPr/>
        <a:lstStyle/>
        <a:p>
          <a:endParaRPr lang="en-US"/>
        </a:p>
      </dgm:t>
    </dgm:pt>
    <dgm:pt modelId="{F8044957-0C70-4442-8F90-B40BBFE11F30}" type="sibTrans" cxnId="{7FFF3482-5D4D-4FAD-92E5-383E0A26B093}">
      <dgm:prSet/>
      <dgm:spPr/>
      <dgm:t>
        <a:bodyPr/>
        <a:lstStyle/>
        <a:p>
          <a:endParaRPr lang="en-US"/>
        </a:p>
      </dgm:t>
    </dgm:pt>
    <dgm:pt modelId="{B7443C96-DA00-4137-BC7E-A777E429E4C7}">
      <dgm:prSet phldrT="[Text]"/>
      <dgm:spPr/>
      <dgm:t>
        <a:bodyPr/>
        <a:lstStyle/>
        <a:p>
          <a:pPr algn="l"/>
          <a:r>
            <a:rPr lang="en-US" dirty="0">
              <a:latin typeface="Arial" panose="020B0604020202020204" pitchFamily="34" charset="0"/>
              <a:cs typeface="Arial" panose="020B0604020202020204" pitchFamily="34" charset="0"/>
            </a:rPr>
            <a:t>Working towards 250+ hours across grades 9-12</a:t>
          </a:r>
        </a:p>
      </dgm:t>
    </dgm:pt>
    <dgm:pt modelId="{4961B2B6-74D5-451E-8725-4835625976B0}" type="parTrans" cxnId="{AD0E857C-AEF6-415F-8599-DDFE81768335}">
      <dgm:prSet/>
      <dgm:spPr/>
      <dgm:t>
        <a:bodyPr/>
        <a:lstStyle/>
        <a:p>
          <a:endParaRPr lang="en-US"/>
        </a:p>
      </dgm:t>
    </dgm:pt>
    <dgm:pt modelId="{958B2F65-1BC2-4B66-ACF3-D7D1314C17D9}" type="sibTrans" cxnId="{AD0E857C-AEF6-415F-8599-DDFE81768335}">
      <dgm:prSet/>
      <dgm:spPr/>
      <dgm:t>
        <a:bodyPr/>
        <a:lstStyle/>
        <a:p>
          <a:endParaRPr lang="en-US"/>
        </a:p>
      </dgm:t>
    </dgm:pt>
    <dgm:pt modelId="{56FD02F8-4598-412F-8599-A2D7524C32C5}">
      <dgm:prSet phldrT="[Text]"/>
      <dgm:spPr/>
      <dgm:t>
        <a:bodyPr/>
        <a:lstStyle/>
        <a:p>
          <a:r>
            <a:rPr lang="en-US" dirty="0" err="1">
              <a:latin typeface="Arial" panose="020B0604020202020204" pitchFamily="34" charset="0"/>
              <a:cs typeface="Arial" panose="020B0604020202020204" pitchFamily="34" charset="0"/>
            </a:rPr>
            <a:t>CTPD</a:t>
          </a:r>
          <a:r>
            <a:rPr lang="en-US" dirty="0">
              <a:latin typeface="Arial" panose="020B0604020202020204" pitchFamily="34" charset="0"/>
              <a:cs typeface="Arial" panose="020B0604020202020204" pitchFamily="34" charset="0"/>
            </a:rPr>
            <a:t> Report Card</a:t>
          </a:r>
        </a:p>
      </dgm:t>
    </dgm:pt>
    <dgm:pt modelId="{47A17BA5-6105-4AB4-9844-F6AEAA4A3AA5}" type="parTrans" cxnId="{8F94365A-CB7A-4667-BF6A-4F2183B5F478}">
      <dgm:prSet/>
      <dgm:spPr/>
      <dgm:t>
        <a:bodyPr/>
        <a:lstStyle/>
        <a:p>
          <a:endParaRPr lang="en-US"/>
        </a:p>
      </dgm:t>
    </dgm:pt>
    <dgm:pt modelId="{DD19BD54-537E-4768-9086-5FFFA09C1941}" type="sibTrans" cxnId="{8F94365A-CB7A-4667-BF6A-4F2183B5F478}">
      <dgm:prSet/>
      <dgm:spPr/>
      <dgm:t>
        <a:bodyPr/>
        <a:lstStyle/>
        <a:p>
          <a:endParaRPr lang="en-US"/>
        </a:p>
      </dgm:t>
    </dgm:pt>
    <dgm:pt modelId="{8948BD5C-E9F6-4978-8300-D1D1A7424285}" type="pres">
      <dgm:prSet presAssocID="{9BEC99FE-A6EE-4855-B820-654C214620A0}" presName="Name0" presStyleCnt="0">
        <dgm:presLayoutVars>
          <dgm:dir/>
          <dgm:resizeHandles val="exact"/>
        </dgm:presLayoutVars>
      </dgm:prSet>
      <dgm:spPr/>
      <dgm:t>
        <a:bodyPr/>
        <a:lstStyle/>
        <a:p>
          <a:endParaRPr lang="en-US"/>
        </a:p>
      </dgm:t>
    </dgm:pt>
    <dgm:pt modelId="{FB8F11FD-E5F1-46D9-BD44-B7FEBD9C5489}" type="pres">
      <dgm:prSet presAssocID="{9BEC99FE-A6EE-4855-B820-654C214620A0}" presName="vNodes" presStyleCnt="0"/>
      <dgm:spPr/>
    </dgm:pt>
    <dgm:pt modelId="{54580123-348C-4121-A477-9DDD3CDCE84B}" type="pres">
      <dgm:prSet presAssocID="{964932F9-5F5C-4571-A627-2D63731D113D}" presName="node" presStyleLbl="node1" presStyleIdx="0" presStyleCnt="3" custScaleX="116623" custScaleY="116623">
        <dgm:presLayoutVars>
          <dgm:bulletEnabled val="1"/>
        </dgm:presLayoutVars>
      </dgm:prSet>
      <dgm:spPr/>
      <dgm:t>
        <a:bodyPr/>
        <a:lstStyle/>
        <a:p>
          <a:endParaRPr lang="en-US"/>
        </a:p>
      </dgm:t>
    </dgm:pt>
    <dgm:pt modelId="{D6218B69-A5B4-4DCE-B06C-ED4E7D0974C0}" type="pres">
      <dgm:prSet presAssocID="{040ABA1C-F792-4F50-B710-5652924330FB}" presName="spacerT" presStyleCnt="0"/>
      <dgm:spPr/>
    </dgm:pt>
    <dgm:pt modelId="{E7404EE8-14F3-46CB-BFA6-A9E4C283BAF8}" type="pres">
      <dgm:prSet presAssocID="{040ABA1C-F792-4F50-B710-5652924330FB}" presName="sibTrans" presStyleLbl="sibTrans2D1" presStyleIdx="0" presStyleCnt="2"/>
      <dgm:spPr/>
      <dgm:t>
        <a:bodyPr/>
        <a:lstStyle/>
        <a:p>
          <a:endParaRPr lang="en-US"/>
        </a:p>
      </dgm:t>
    </dgm:pt>
    <dgm:pt modelId="{0A3A8601-7F9E-4212-9452-EC1933A9358C}" type="pres">
      <dgm:prSet presAssocID="{040ABA1C-F792-4F50-B710-5652924330FB}" presName="spacerB" presStyleCnt="0"/>
      <dgm:spPr/>
    </dgm:pt>
    <dgm:pt modelId="{E036CBA3-19B0-471A-AE83-9CCF3C478A6B}" type="pres">
      <dgm:prSet presAssocID="{638D1428-10E7-4060-A88E-0B4863555325}" presName="node" presStyleLbl="node1" presStyleIdx="1" presStyleCnt="3" custScaleX="110144" custScaleY="110144">
        <dgm:presLayoutVars>
          <dgm:bulletEnabled val="1"/>
        </dgm:presLayoutVars>
      </dgm:prSet>
      <dgm:spPr/>
      <dgm:t>
        <a:bodyPr/>
        <a:lstStyle/>
        <a:p>
          <a:endParaRPr lang="en-US"/>
        </a:p>
      </dgm:t>
    </dgm:pt>
    <dgm:pt modelId="{81F76DC1-F8F9-4E61-B3D2-BC25E3147A0D}" type="pres">
      <dgm:prSet presAssocID="{9BEC99FE-A6EE-4855-B820-654C214620A0}" presName="sibTransLast" presStyleLbl="sibTrans2D1" presStyleIdx="1" presStyleCnt="2"/>
      <dgm:spPr/>
      <dgm:t>
        <a:bodyPr/>
        <a:lstStyle/>
        <a:p>
          <a:endParaRPr lang="en-US"/>
        </a:p>
      </dgm:t>
    </dgm:pt>
    <dgm:pt modelId="{6BE16BB2-9DA5-4533-B72D-B8AEF022FB84}" type="pres">
      <dgm:prSet presAssocID="{9BEC99FE-A6EE-4855-B820-654C214620A0}" presName="connectorText" presStyleLbl="sibTrans2D1" presStyleIdx="1" presStyleCnt="2"/>
      <dgm:spPr/>
      <dgm:t>
        <a:bodyPr/>
        <a:lstStyle/>
        <a:p>
          <a:endParaRPr lang="en-US"/>
        </a:p>
      </dgm:t>
    </dgm:pt>
    <dgm:pt modelId="{6C817971-F24A-4894-AE47-A38C1C386E76}" type="pres">
      <dgm:prSet presAssocID="{9BEC99FE-A6EE-4855-B820-654C214620A0}" presName="lastNode" presStyleLbl="node1" presStyleIdx="2" presStyleCnt="3" custScaleX="112612" custScaleY="109954">
        <dgm:presLayoutVars>
          <dgm:bulletEnabled val="1"/>
        </dgm:presLayoutVars>
      </dgm:prSet>
      <dgm:spPr/>
      <dgm:t>
        <a:bodyPr/>
        <a:lstStyle/>
        <a:p>
          <a:endParaRPr lang="en-US"/>
        </a:p>
      </dgm:t>
    </dgm:pt>
  </dgm:ptLst>
  <dgm:cxnLst>
    <dgm:cxn modelId="{15E68D87-0C95-4BE6-BF4D-73AD3BDB0427}" srcId="{9BEC99FE-A6EE-4855-B820-654C214620A0}" destId="{964932F9-5F5C-4571-A627-2D63731D113D}" srcOrd="0" destOrd="0" parTransId="{565844FA-BCA1-4C8C-A15D-01FA5248A4B3}" sibTransId="{040ABA1C-F792-4F50-B710-5652924330FB}"/>
    <dgm:cxn modelId="{56E6B257-7243-4A82-9A36-BD57249869A9}" type="presOf" srcId="{D026D517-F0FF-4F59-89F6-CD2CE577B244}" destId="{E036CBA3-19B0-471A-AE83-9CCF3C478A6B}" srcOrd="0" destOrd="3" presId="urn:microsoft.com/office/officeart/2005/8/layout/equation2"/>
    <dgm:cxn modelId="{90BAD84A-2EE5-4A4F-82F4-FBB85A1DAEE3}" srcId="{638D1428-10E7-4060-A88E-0B4863555325}" destId="{CE711B72-D5B2-4C49-A52F-B1FCCDA76B59}" srcOrd="0" destOrd="0" parTransId="{1E316B5A-086F-4503-9598-B0FB7662F96D}" sibTransId="{2336742A-4221-4404-8839-EDA66C806CDD}"/>
    <dgm:cxn modelId="{62904FCB-4D39-4649-A20D-9EC8E135A0A3}" type="presOf" srcId="{638D1428-10E7-4060-A88E-0B4863555325}" destId="{E036CBA3-19B0-471A-AE83-9CCF3C478A6B}" srcOrd="0" destOrd="0" presId="urn:microsoft.com/office/officeart/2005/8/layout/equation2"/>
    <dgm:cxn modelId="{BF62C349-75C5-4299-A02F-EEB8AEAFDB5B}" type="presOf" srcId="{040ABA1C-F792-4F50-B710-5652924330FB}" destId="{E7404EE8-14F3-46CB-BFA6-A9E4C283BAF8}" srcOrd="0" destOrd="0" presId="urn:microsoft.com/office/officeart/2005/8/layout/equation2"/>
    <dgm:cxn modelId="{0D7F95A3-CDAA-49A5-8D90-1816F63AE539}" type="presOf" srcId="{56FD02F8-4598-412F-8599-A2D7524C32C5}" destId="{E036CBA3-19B0-471A-AE83-9CCF3C478A6B}" srcOrd="0" destOrd="2" presId="urn:microsoft.com/office/officeart/2005/8/layout/equation2"/>
    <dgm:cxn modelId="{D05B10B8-A49E-4290-9B58-AC9A9AFE123F}" srcId="{964932F9-5F5C-4571-A627-2D63731D113D}" destId="{18769513-432B-4452-99E7-575C74FCF852}" srcOrd="1" destOrd="0" parTransId="{CF568D56-2717-4A12-A26D-C464B8D68DF4}" sibTransId="{6F2E304A-8C96-402A-8C29-AEAE3841963C}"/>
    <dgm:cxn modelId="{D75CF201-C78D-4136-84E8-FDDEB2569A65}" type="presOf" srcId="{9BEC99FE-A6EE-4855-B820-654C214620A0}" destId="{8948BD5C-E9F6-4978-8300-D1D1A7424285}" srcOrd="0" destOrd="0" presId="urn:microsoft.com/office/officeart/2005/8/layout/equation2"/>
    <dgm:cxn modelId="{422CE80D-0A9F-4391-95BB-9D00731E51F1}" type="presOf" srcId="{708386DB-0295-4AD0-B85D-72694917BF99}" destId="{6BE16BB2-9DA5-4533-B72D-B8AEF022FB84}" srcOrd="1" destOrd="0" presId="urn:microsoft.com/office/officeart/2005/8/layout/equation2"/>
    <dgm:cxn modelId="{2CF4BFD3-59C5-4020-8D3D-6B4ED1A34CBB}" type="presOf" srcId="{B7443C96-DA00-4137-BC7E-A777E429E4C7}" destId="{6C817971-F24A-4894-AE47-A38C1C386E76}" srcOrd="0" destOrd="3" presId="urn:microsoft.com/office/officeart/2005/8/layout/equation2"/>
    <dgm:cxn modelId="{D436C607-5E96-4D42-A28D-6890C60687BF}" srcId="{638D1428-10E7-4060-A88E-0B4863555325}" destId="{D026D517-F0FF-4F59-89F6-CD2CE577B244}" srcOrd="2" destOrd="0" parTransId="{0601589A-2F20-4AA0-8F8F-046E7FA0F4BF}" sibTransId="{2DEB5394-DC35-479B-9500-BAD2C38FABC5}"/>
    <dgm:cxn modelId="{D06166AB-3226-409C-921A-EF99FA450CE0}" srcId="{F2215F07-461B-4A9E-818C-EF38092E18AD}" destId="{98BDF744-B9A2-4CD5-BDAE-59E2A6411165}" srcOrd="0" destOrd="0" parTransId="{BFF2D6B6-CAA1-4FD5-B964-3E141C78C05D}" sibTransId="{16226FEC-B752-42BB-A48E-5C663AB5464A}"/>
    <dgm:cxn modelId="{11AB2920-12A0-4EF4-9AD9-15FD2FCB14D3}" type="presOf" srcId="{9AE42637-6794-43E0-A3CE-AF38E1DCA3BF}" destId="{54580123-348C-4121-A477-9DDD3CDCE84B}" srcOrd="0" destOrd="1" presId="urn:microsoft.com/office/officeart/2005/8/layout/equation2"/>
    <dgm:cxn modelId="{1AF76AE8-3A31-476B-AEBE-0D0E700FC647}" srcId="{964932F9-5F5C-4571-A627-2D63731D113D}" destId="{9AE42637-6794-43E0-A3CE-AF38E1DCA3BF}" srcOrd="0" destOrd="0" parTransId="{C9149515-D1CC-4BDB-9886-64EAD54C6044}" sibTransId="{9CB662A2-711B-4DC5-943C-53499712C92C}"/>
    <dgm:cxn modelId="{DD5EBD7B-5EB8-4A62-A05A-F3316CF299DF}" type="presOf" srcId="{18769513-432B-4452-99E7-575C74FCF852}" destId="{54580123-348C-4121-A477-9DDD3CDCE84B}" srcOrd="0" destOrd="2" presId="urn:microsoft.com/office/officeart/2005/8/layout/equation2"/>
    <dgm:cxn modelId="{7FFF3482-5D4D-4FAD-92E5-383E0A26B093}" srcId="{F2215F07-461B-4A9E-818C-EF38092E18AD}" destId="{64E80C62-A13D-4862-B31A-A3F7BD163D0B}" srcOrd="1" destOrd="0" parTransId="{F9F07876-9B31-4345-8094-E92677CD49A9}" sibTransId="{F8044957-0C70-4442-8F90-B40BBFE11F30}"/>
    <dgm:cxn modelId="{81AC5EDC-8E15-454C-8DD4-473AEC1A36F9}" srcId="{9BEC99FE-A6EE-4855-B820-654C214620A0}" destId="{638D1428-10E7-4060-A88E-0B4863555325}" srcOrd="1" destOrd="0" parTransId="{129AFA88-2B97-4B80-9553-2008582AFF80}" sibTransId="{708386DB-0295-4AD0-B85D-72694917BF99}"/>
    <dgm:cxn modelId="{8F94365A-CB7A-4667-BF6A-4F2183B5F478}" srcId="{638D1428-10E7-4060-A88E-0B4863555325}" destId="{56FD02F8-4598-412F-8599-A2D7524C32C5}" srcOrd="1" destOrd="0" parTransId="{47A17BA5-6105-4AB4-9844-F6AEAA4A3AA5}" sibTransId="{DD19BD54-537E-4768-9086-5FFFA09C1941}"/>
    <dgm:cxn modelId="{E08CF2CA-E9E8-49D9-9988-03E66838F43B}" type="presOf" srcId="{708386DB-0295-4AD0-B85D-72694917BF99}" destId="{81F76DC1-F8F9-4E61-B3D2-BC25E3147A0D}" srcOrd="0" destOrd="0" presId="urn:microsoft.com/office/officeart/2005/8/layout/equation2"/>
    <dgm:cxn modelId="{AD0E857C-AEF6-415F-8599-DDFE81768335}" srcId="{F2215F07-461B-4A9E-818C-EF38092E18AD}" destId="{B7443C96-DA00-4137-BC7E-A777E429E4C7}" srcOrd="2" destOrd="0" parTransId="{4961B2B6-74D5-451E-8725-4835625976B0}" sibTransId="{958B2F65-1BC2-4B66-ACF3-D7D1314C17D9}"/>
    <dgm:cxn modelId="{76BEBA4C-19B5-45D5-AE4F-F0DF349FBC3A}" type="presOf" srcId="{F2215F07-461B-4A9E-818C-EF38092E18AD}" destId="{6C817971-F24A-4894-AE47-A38C1C386E76}" srcOrd="0" destOrd="0" presId="urn:microsoft.com/office/officeart/2005/8/layout/equation2"/>
    <dgm:cxn modelId="{99B8A377-3F57-4978-8EC2-77CBF3A7B566}" type="presOf" srcId="{98BDF744-B9A2-4CD5-BDAE-59E2A6411165}" destId="{6C817971-F24A-4894-AE47-A38C1C386E76}" srcOrd="0" destOrd="1" presId="urn:microsoft.com/office/officeart/2005/8/layout/equation2"/>
    <dgm:cxn modelId="{5F72C402-ACDF-430C-B416-BFD6DCB23AB6}" type="presOf" srcId="{CE711B72-D5B2-4C49-A52F-B1FCCDA76B59}" destId="{E036CBA3-19B0-471A-AE83-9CCF3C478A6B}" srcOrd="0" destOrd="1" presId="urn:microsoft.com/office/officeart/2005/8/layout/equation2"/>
    <dgm:cxn modelId="{E8BB7457-D168-48EA-B6BB-45CC744EBCF5}" srcId="{9BEC99FE-A6EE-4855-B820-654C214620A0}" destId="{F2215F07-461B-4A9E-818C-EF38092E18AD}" srcOrd="2" destOrd="0" parTransId="{C819EAE0-37F7-4A4F-A73A-CB633D4D1736}" sibTransId="{2777E60D-1E8D-46A3-9AF4-38F029D3DCCD}"/>
    <dgm:cxn modelId="{20A6B01A-FF37-4008-A174-62615D147FB0}" type="presOf" srcId="{64E80C62-A13D-4862-B31A-A3F7BD163D0B}" destId="{6C817971-F24A-4894-AE47-A38C1C386E76}" srcOrd="0" destOrd="2" presId="urn:microsoft.com/office/officeart/2005/8/layout/equation2"/>
    <dgm:cxn modelId="{FEE51DB5-960E-4471-9EB9-F6DEECACCB26}" type="presOf" srcId="{964932F9-5F5C-4571-A627-2D63731D113D}" destId="{54580123-348C-4121-A477-9DDD3CDCE84B}" srcOrd="0" destOrd="0" presId="urn:microsoft.com/office/officeart/2005/8/layout/equation2"/>
    <dgm:cxn modelId="{CFFC500A-F3E2-47C6-B078-BD9F8243ADA6}" type="presParOf" srcId="{8948BD5C-E9F6-4978-8300-D1D1A7424285}" destId="{FB8F11FD-E5F1-46D9-BD44-B7FEBD9C5489}" srcOrd="0" destOrd="0" presId="urn:microsoft.com/office/officeart/2005/8/layout/equation2"/>
    <dgm:cxn modelId="{90A3D34B-9459-4B21-A466-DA27CB6938FF}" type="presParOf" srcId="{FB8F11FD-E5F1-46D9-BD44-B7FEBD9C5489}" destId="{54580123-348C-4121-A477-9DDD3CDCE84B}" srcOrd="0" destOrd="0" presId="urn:microsoft.com/office/officeart/2005/8/layout/equation2"/>
    <dgm:cxn modelId="{F88953E4-F368-478A-BE9C-48B621B8CB8C}" type="presParOf" srcId="{FB8F11FD-E5F1-46D9-BD44-B7FEBD9C5489}" destId="{D6218B69-A5B4-4DCE-B06C-ED4E7D0974C0}" srcOrd="1" destOrd="0" presId="urn:microsoft.com/office/officeart/2005/8/layout/equation2"/>
    <dgm:cxn modelId="{75016D22-F310-4478-9924-36013102E624}" type="presParOf" srcId="{FB8F11FD-E5F1-46D9-BD44-B7FEBD9C5489}" destId="{E7404EE8-14F3-46CB-BFA6-A9E4C283BAF8}" srcOrd="2" destOrd="0" presId="urn:microsoft.com/office/officeart/2005/8/layout/equation2"/>
    <dgm:cxn modelId="{F4C6A648-A410-47F6-B307-18DE8C19830D}" type="presParOf" srcId="{FB8F11FD-E5F1-46D9-BD44-B7FEBD9C5489}" destId="{0A3A8601-7F9E-4212-9452-EC1933A9358C}" srcOrd="3" destOrd="0" presId="urn:microsoft.com/office/officeart/2005/8/layout/equation2"/>
    <dgm:cxn modelId="{E378EB07-54EA-4E6E-813D-D4132507B783}" type="presParOf" srcId="{FB8F11FD-E5F1-46D9-BD44-B7FEBD9C5489}" destId="{E036CBA3-19B0-471A-AE83-9CCF3C478A6B}" srcOrd="4" destOrd="0" presId="urn:microsoft.com/office/officeart/2005/8/layout/equation2"/>
    <dgm:cxn modelId="{6B5CA690-4394-4087-A691-B7AD2561D3EB}" type="presParOf" srcId="{8948BD5C-E9F6-4978-8300-D1D1A7424285}" destId="{81F76DC1-F8F9-4E61-B3D2-BC25E3147A0D}" srcOrd="1" destOrd="0" presId="urn:microsoft.com/office/officeart/2005/8/layout/equation2"/>
    <dgm:cxn modelId="{4454ADA6-7087-4F32-8BD8-A20A314775D7}" type="presParOf" srcId="{81F76DC1-F8F9-4E61-B3D2-BC25E3147A0D}" destId="{6BE16BB2-9DA5-4533-B72D-B8AEF022FB84}" srcOrd="0" destOrd="0" presId="urn:microsoft.com/office/officeart/2005/8/layout/equation2"/>
    <dgm:cxn modelId="{45BAFBEC-235F-4D44-A118-C7441487B803}" type="presParOf" srcId="{8948BD5C-E9F6-4978-8300-D1D1A7424285}" destId="{6C817971-F24A-4894-AE47-A38C1C386E7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EC99FE-A6EE-4855-B820-654C214620A0}"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US"/>
        </a:p>
      </dgm:t>
    </dgm:pt>
    <dgm:pt modelId="{964932F9-5F5C-4571-A627-2D63731D113D}">
      <dgm:prSet phldrT="[Text]"/>
      <dgm:spPr/>
      <dgm:t>
        <a:bodyPr/>
        <a:lstStyle/>
        <a:p>
          <a:r>
            <a:rPr lang="en-US" b="1" dirty="0">
              <a:latin typeface="Arial" panose="020B0604020202020204" pitchFamily="34" charset="0"/>
              <a:cs typeface="Arial" panose="020B0604020202020204" pitchFamily="34" charset="0"/>
            </a:rPr>
            <a:t>Aligned Education</a:t>
          </a:r>
        </a:p>
      </dgm:t>
    </dgm:pt>
    <dgm:pt modelId="{565844FA-BCA1-4C8C-A15D-01FA5248A4B3}" type="par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040ABA1C-F792-4F50-B710-5652924330FB}" type="sib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638D1428-10E7-4060-A88E-0B4863555325}">
      <dgm:prSet phldrT="[Text]"/>
      <dgm:spPr/>
      <dgm:t>
        <a:bodyPr/>
        <a:lstStyle/>
        <a:p>
          <a:r>
            <a:rPr lang="en-US" b="1" dirty="0">
              <a:latin typeface="Arial" panose="020B0604020202020204" pitchFamily="34" charset="0"/>
              <a:cs typeface="Arial" panose="020B0604020202020204" pitchFamily="34" charset="0"/>
            </a:rPr>
            <a:t>Industry Engagement</a:t>
          </a:r>
        </a:p>
      </dgm:t>
    </dgm:pt>
    <dgm:pt modelId="{129AFA88-2B97-4B80-9553-2008582AFF80}" type="par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708386DB-0295-4AD0-B85D-72694917BF99}" type="sib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F2215F07-461B-4A9E-818C-EF38092E18AD}">
      <dgm:prSet phldrT="[Text]"/>
      <dgm:spPr/>
      <dgm:t>
        <a:bodyPr/>
        <a:lstStyle/>
        <a:p>
          <a:pPr algn="ctr"/>
          <a:r>
            <a:rPr lang="en-US" b="1" dirty="0">
              <a:latin typeface="Arial" panose="020B0604020202020204" pitchFamily="34" charset="0"/>
              <a:cs typeface="Arial" panose="020B0604020202020204" pitchFamily="34" charset="0"/>
            </a:rPr>
            <a:t>Qualified Workforce &amp; Talent Pipeline</a:t>
          </a:r>
        </a:p>
      </dgm:t>
    </dgm:pt>
    <dgm:pt modelId="{C819EAE0-37F7-4A4F-A73A-CB633D4D1736}" type="parTrans" cxnId="{E8BB7457-D168-48EA-B6BB-45CC744EBCF5}">
      <dgm:prSet/>
      <dgm:spPr/>
      <dgm:t>
        <a:bodyPr/>
        <a:lstStyle/>
        <a:p>
          <a:endParaRPr lang="en-US"/>
        </a:p>
      </dgm:t>
    </dgm:pt>
    <dgm:pt modelId="{2777E60D-1E8D-46A3-9AF4-38F029D3DCCD}" type="sibTrans" cxnId="{E8BB7457-D168-48EA-B6BB-45CC744EBCF5}">
      <dgm:prSet/>
      <dgm:spPr/>
      <dgm:t>
        <a:bodyPr/>
        <a:lstStyle/>
        <a:p>
          <a:endParaRPr lang="en-US"/>
        </a:p>
      </dgm:t>
    </dgm:pt>
    <dgm:pt modelId="{8948BD5C-E9F6-4978-8300-D1D1A7424285}" type="pres">
      <dgm:prSet presAssocID="{9BEC99FE-A6EE-4855-B820-654C214620A0}" presName="Name0" presStyleCnt="0">
        <dgm:presLayoutVars>
          <dgm:dir/>
          <dgm:resizeHandles val="exact"/>
        </dgm:presLayoutVars>
      </dgm:prSet>
      <dgm:spPr/>
      <dgm:t>
        <a:bodyPr/>
        <a:lstStyle/>
        <a:p>
          <a:endParaRPr lang="en-US"/>
        </a:p>
      </dgm:t>
    </dgm:pt>
    <dgm:pt modelId="{FB8F11FD-E5F1-46D9-BD44-B7FEBD9C5489}" type="pres">
      <dgm:prSet presAssocID="{9BEC99FE-A6EE-4855-B820-654C214620A0}" presName="vNodes" presStyleCnt="0"/>
      <dgm:spPr/>
    </dgm:pt>
    <dgm:pt modelId="{54580123-348C-4121-A477-9DDD3CDCE84B}" type="pres">
      <dgm:prSet presAssocID="{964932F9-5F5C-4571-A627-2D63731D113D}" presName="node" presStyleLbl="node1" presStyleIdx="0" presStyleCnt="3" custScaleX="116623" custScaleY="116623">
        <dgm:presLayoutVars>
          <dgm:bulletEnabled val="1"/>
        </dgm:presLayoutVars>
      </dgm:prSet>
      <dgm:spPr/>
      <dgm:t>
        <a:bodyPr/>
        <a:lstStyle/>
        <a:p>
          <a:endParaRPr lang="en-US"/>
        </a:p>
      </dgm:t>
    </dgm:pt>
    <dgm:pt modelId="{D6218B69-A5B4-4DCE-B06C-ED4E7D0974C0}" type="pres">
      <dgm:prSet presAssocID="{040ABA1C-F792-4F50-B710-5652924330FB}" presName="spacerT" presStyleCnt="0"/>
      <dgm:spPr/>
    </dgm:pt>
    <dgm:pt modelId="{E7404EE8-14F3-46CB-BFA6-A9E4C283BAF8}" type="pres">
      <dgm:prSet presAssocID="{040ABA1C-F792-4F50-B710-5652924330FB}" presName="sibTrans" presStyleLbl="sibTrans2D1" presStyleIdx="0" presStyleCnt="2"/>
      <dgm:spPr/>
      <dgm:t>
        <a:bodyPr/>
        <a:lstStyle/>
        <a:p>
          <a:endParaRPr lang="en-US"/>
        </a:p>
      </dgm:t>
    </dgm:pt>
    <dgm:pt modelId="{0A3A8601-7F9E-4212-9452-EC1933A9358C}" type="pres">
      <dgm:prSet presAssocID="{040ABA1C-F792-4F50-B710-5652924330FB}" presName="spacerB" presStyleCnt="0"/>
      <dgm:spPr/>
    </dgm:pt>
    <dgm:pt modelId="{E036CBA3-19B0-471A-AE83-9CCF3C478A6B}" type="pres">
      <dgm:prSet presAssocID="{638D1428-10E7-4060-A88E-0B4863555325}" presName="node" presStyleLbl="node1" presStyleIdx="1" presStyleCnt="3" custScaleX="110144" custScaleY="110144">
        <dgm:presLayoutVars>
          <dgm:bulletEnabled val="1"/>
        </dgm:presLayoutVars>
      </dgm:prSet>
      <dgm:spPr/>
      <dgm:t>
        <a:bodyPr/>
        <a:lstStyle/>
        <a:p>
          <a:endParaRPr lang="en-US"/>
        </a:p>
      </dgm:t>
    </dgm:pt>
    <dgm:pt modelId="{81F76DC1-F8F9-4E61-B3D2-BC25E3147A0D}" type="pres">
      <dgm:prSet presAssocID="{9BEC99FE-A6EE-4855-B820-654C214620A0}" presName="sibTransLast" presStyleLbl="sibTrans2D1" presStyleIdx="1" presStyleCnt="2"/>
      <dgm:spPr/>
      <dgm:t>
        <a:bodyPr/>
        <a:lstStyle/>
        <a:p>
          <a:endParaRPr lang="en-US"/>
        </a:p>
      </dgm:t>
    </dgm:pt>
    <dgm:pt modelId="{6BE16BB2-9DA5-4533-B72D-B8AEF022FB84}" type="pres">
      <dgm:prSet presAssocID="{9BEC99FE-A6EE-4855-B820-654C214620A0}" presName="connectorText" presStyleLbl="sibTrans2D1" presStyleIdx="1" presStyleCnt="2"/>
      <dgm:spPr/>
      <dgm:t>
        <a:bodyPr/>
        <a:lstStyle/>
        <a:p>
          <a:endParaRPr lang="en-US"/>
        </a:p>
      </dgm:t>
    </dgm:pt>
    <dgm:pt modelId="{6C817971-F24A-4894-AE47-A38C1C386E76}" type="pres">
      <dgm:prSet presAssocID="{9BEC99FE-A6EE-4855-B820-654C214620A0}" presName="lastNode" presStyleLbl="node1" presStyleIdx="2" presStyleCnt="3" custScaleX="112612" custScaleY="109954">
        <dgm:presLayoutVars>
          <dgm:bulletEnabled val="1"/>
        </dgm:presLayoutVars>
      </dgm:prSet>
      <dgm:spPr/>
      <dgm:t>
        <a:bodyPr/>
        <a:lstStyle/>
        <a:p>
          <a:endParaRPr lang="en-US"/>
        </a:p>
      </dgm:t>
    </dgm:pt>
  </dgm:ptLst>
  <dgm:cxnLst>
    <dgm:cxn modelId="{BF62C349-75C5-4299-A02F-EEB8AEAFDB5B}" type="presOf" srcId="{040ABA1C-F792-4F50-B710-5652924330FB}" destId="{E7404EE8-14F3-46CB-BFA6-A9E4C283BAF8}" srcOrd="0" destOrd="0" presId="urn:microsoft.com/office/officeart/2005/8/layout/equation2"/>
    <dgm:cxn modelId="{15E68D87-0C95-4BE6-BF4D-73AD3BDB0427}" srcId="{9BEC99FE-A6EE-4855-B820-654C214620A0}" destId="{964932F9-5F5C-4571-A627-2D63731D113D}" srcOrd="0" destOrd="0" parTransId="{565844FA-BCA1-4C8C-A15D-01FA5248A4B3}" sibTransId="{040ABA1C-F792-4F50-B710-5652924330FB}"/>
    <dgm:cxn modelId="{62904FCB-4D39-4649-A20D-9EC8E135A0A3}" type="presOf" srcId="{638D1428-10E7-4060-A88E-0B4863555325}" destId="{E036CBA3-19B0-471A-AE83-9CCF3C478A6B}" srcOrd="0" destOrd="0" presId="urn:microsoft.com/office/officeart/2005/8/layout/equation2"/>
    <dgm:cxn modelId="{E8BB7457-D168-48EA-B6BB-45CC744EBCF5}" srcId="{9BEC99FE-A6EE-4855-B820-654C214620A0}" destId="{F2215F07-461B-4A9E-818C-EF38092E18AD}" srcOrd="2" destOrd="0" parTransId="{C819EAE0-37F7-4A4F-A73A-CB633D4D1736}" sibTransId="{2777E60D-1E8D-46A3-9AF4-38F029D3DCCD}"/>
    <dgm:cxn modelId="{E08CF2CA-E9E8-49D9-9988-03E66838F43B}" type="presOf" srcId="{708386DB-0295-4AD0-B85D-72694917BF99}" destId="{81F76DC1-F8F9-4E61-B3D2-BC25E3147A0D}" srcOrd="0" destOrd="0" presId="urn:microsoft.com/office/officeart/2005/8/layout/equation2"/>
    <dgm:cxn modelId="{81AC5EDC-8E15-454C-8DD4-473AEC1A36F9}" srcId="{9BEC99FE-A6EE-4855-B820-654C214620A0}" destId="{638D1428-10E7-4060-A88E-0B4863555325}" srcOrd="1" destOrd="0" parTransId="{129AFA88-2B97-4B80-9553-2008582AFF80}" sibTransId="{708386DB-0295-4AD0-B85D-72694917BF99}"/>
    <dgm:cxn modelId="{76BEBA4C-19B5-45D5-AE4F-F0DF349FBC3A}" type="presOf" srcId="{F2215F07-461B-4A9E-818C-EF38092E18AD}" destId="{6C817971-F24A-4894-AE47-A38C1C386E76}" srcOrd="0" destOrd="0" presId="urn:microsoft.com/office/officeart/2005/8/layout/equation2"/>
    <dgm:cxn modelId="{FEE51DB5-960E-4471-9EB9-F6DEECACCB26}" type="presOf" srcId="{964932F9-5F5C-4571-A627-2D63731D113D}" destId="{54580123-348C-4121-A477-9DDD3CDCE84B}" srcOrd="0" destOrd="0" presId="urn:microsoft.com/office/officeart/2005/8/layout/equation2"/>
    <dgm:cxn modelId="{D75CF201-C78D-4136-84E8-FDDEB2569A65}" type="presOf" srcId="{9BEC99FE-A6EE-4855-B820-654C214620A0}" destId="{8948BD5C-E9F6-4978-8300-D1D1A7424285}" srcOrd="0" destOrd="0" presId="urn:microsoft.com/office/officeart/2005/8/layout/equation2"/>
    <dgm:cxn modelId="{422CE80D-0A9F-4391-95BB-9D00731E51F1}" type="presOf" srcId="{708386DB-0295-4AD0-B85D-72694917BF99}" destId="{6BE16BB2-9DA5-4533-B72D-B8AEF022FB84}" srcOrd="1" destOrd="0" presId="urn:microsoft.com/office/officeart/2005/8/layout/equation2"/>
    <dgm:cxn modelId="{CFFC500A-F3E2-47C6-B078-BD9F8243ADA6}" type="presParOf" srcId="{8948BD5C-E9F6-4978-8300-D1D1A7424285}" destId="{FB8F11FD-E5F1-46D9-BD44-B7FEBD9C5489}" srcOrd="0" destOrd="0" presId="urn:microsoft.com/office/officeart/2005/8/layout/equation2"/>
    <dgm:cxn modelId="{90A3D34B-9459-4B21-A466-DA27CB6938FF}" type="presParOf" srcId="{FB8F11FD-E5F1-46D9-BD44-B7FEBD9C5489}" destId="{54580123-348C-4121-A477-9DDD3CDCE84B}" srcOrd="0" destOrd="0" presId="urn:microsoft.com/office/officeart/2005/8/layout/equation2"/>
    <dgm:cxn modelId="{F88953E4-F368-478A-BE9C-48B621B8CB8C}" type="presParOf" srcId="{FB8F11FD-E5F1-46D9-BD44-B7FEBD9C5489}" destId="{D6218B69-A5B4-4DCE-B06C-ED4E7D0974C0}" srcOrd="1" destOrd="0" presId="urn:microsoft.com/office/officeart/2005/8/layout/equation2"/>
    <dgm:cxn modelId="{75016D22-F310-4478-9924-36013102E624}" type="presParOf" srcId="{FB8F11FD-E5F1-46D9-BD44-B7FEBD9C5489}" destId="{E7404EE8-14F3-46CB-BFA6-A9E4C283BAF8}" srcOrd="2" destOrd="0" presId="urn:microsoft.com/office/officeart/2005/8/layout/equation2"/>
    <dgm:cxn modelId="{F4C6A648-A410-47F6-B307-18DE8C19830D}" type="presParOf" srcId="{FB8F11FD-E5F1-46D9-BD44-B7FEBD9C5489}" destId="{0A3A8601-7F9E-4212-9452-EC1933A9358C}" srcOrd="3" destOrd="0" presId="urn:microsoft.com/office/officeart/2005/8/layout/equation2"/>
    <dgm:cxn modelId="{E378EB07-54EA-4E6E-813D-D4132507B783}" type="presParOf" srcId="{FB8F11FD-E5F1-46D9-BD44-B7FEBD9C5489}" destId="{E036CBA3-19B0-471A-AE83-9CCF3C478A6B}" srcOrd="4" destOrd="0" presId="urn:microsoft.com/office/officeart/2005/8/layout/equation2"/>
    <dgm:cxn modelId="{6B5CA690-4394-4087-A691-B7AD2561D3EB}" type="presParOf" srcId="{8948BD5C-E9F6-4978-8300-D1D1A7424285}" destId="{81F76DC1-F8F9-4E61-B3D2-BC25E3147A0D}" srcOrd="1" destOrd="0" presId="urn:microsoft.com/office/officeart/2005/8/layout/equation2"/>
    <dgm:cxn modelId="{4454ADA6-7087-4F32-8BD8-A20A314775D7}" type="presParOf" srcId="{81F76DC1-F8F9-4E61-B3D2-BC25E3147A0D}" destId="{6BE16BB2-9DA5-4533-B72D-B8AEF022FB84}" srcOrd="0" destOrd="0" presId="urn:microsoft.com/office/officeart/2005/8/layout/equation2"/>
    <dgm:cxn modelId="{45BAFBEC-235F-4D44-A118-C7441487B803}" type="presParOf" srcId="{8948BD5C-E9F6-4978-8300-D1D1A7424285}" destId="{6C817971-F24A-4894-AE47-A38C1C386E7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55B5A-563D-453F-86A1-B2A1F4E50F8B}">
      <dsp:nvSpPr>
        <dsp:cNvPr id="0" name=""/>
        <dsp:cNvSpPr/>
      </dsp:nvSpPr>
      <dsp:spPr>
        <a:xfrm rot="5400000">
          <a:off x="288"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8BD62-F2F0-487A-BA75-72DAD7F370D9}">
      <dsp:nvSpPr>
        <dsp:cNvPr id="0" name=""/>
        <dsp:cNvSpPr/>
      </dsp:nvSpPr>
      <dsp:spPr>
        <a:xfrm rot="16200000">
          <a:off x="3870389"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174440-254E-4C8F-A704-08AA03DC3B93}">
      <dsp:nvSpPr>
        <dsp:cNvPr id="0" name=""/>
        <dsp:cNvSpPr/>
      </dsp:nvSpPr>
      <dsp:spPr>
        <a:xfrm>
          <a:off x="4315030" y="3632802"/>
          <a:ext cx="2855066" cy="75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latin typeface="Arial" panose="020B0604020202020204" pitchFamily="34" charset="0"/>
              <a:cs typeface="Arial" panose="020B0604020202020204" pitchFamily="34" charset="0"/>
            </a:rPr>
            <a:t>Policy &amp; Legislation</a:t>
          </a:r>
        </a:p>
      </dsp:txBody>
      <dsp:txXfrm>
        <a:off x="4315030" y="3632802"/>
        <a:ext cx="2855066" cy="752297"/>
      </dsp:txXfrm>
    </dsp:sp>
    <dsp:sp modelId="{0EEDA7E8-A5D5-4658-BDC4-A2E7D06F24D8}">
      <dsp:nvSpPr>
        <dsp:cNvPr id="0" name=""/>
        <dsp:cNvSpPr/>
      </dsp:nvSpPr>
      <dsp:spPr>
        <a:xfrm rot="5400000">
          <a:off x="3749768"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EFE23-7F33-4704-A186-8FEF937982E0}">
      <dsp:nvSpPr>
        <dsp:cNvPr id="0" name=""/>
        <dsp:cNvSpPr/>
      </dsp:nvSpPr>
      <dsp:spPr>
        <a:xfrm rot="16200000">
          <a:off x="7618730"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8A130-0D7A-4F7E-9356-6F23ED203109}">
      <dsp:nvSpPr>
        <dsp:cNvPr id="0" name=""/>
        <dsp:cNvSpPr/>
      </dsp:nvSpPr>
      <dsp:spPr>
        <a:xfrm>
          <a:off x="7789131" y="3632802"/>
          <a:ext cx="2855066" cy="75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latin typeface="Arial" panose="020B0604020202020204" pitchFamily="34" charset="0"/>
              <a:cs typeface="Arial" panose="020B0604020202020204" pitchFamily="34" charset="0"/>
            </a:rPr>
            <a:t>Implementation</a:t>
          </a:r>
        </a:p>
      </dsp:txBody>
      <dsp:txXfrm>
        <a:off x="7789131" y="3632802"/>
        <a:ext cx="2855066" cy="752297"/>
      </dsp:txXfrm>
    </dsp:sp>
    <dsp:sp modelId="{9FC44D77-9780-4F01-AE6A-34E5F0292ACA}">
      <dsp:nvSpPr>
        <dsp:cNvPr id="0" name=""/>
        <dsp:cNvSpPr/>
      </dsp:nvSpPr>
      <dsp:spPr>
        <a:xfrm>
          <a:off x="4223291" y="1445402"/>
          <a:ext cx="1722871" cy="172287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Each Child Our Future; Graduation Requirements</a:t>
          </a:r>
        </a:p>
      </dsp:txBody>
      <dsp:txXfrm>
        <a:off x="4463872" y="1648565"/>
        <a:ext cx="993367" cy="1316544"/>
      </dsp:txXfrm>
    </dsp:sp>
    <dsp:sp modelId="{8979B40D-3174-41B9-96CF-882FCC89E379}">
      <dsp:nvSpPr>
        <dsp:cNvPr id="0" name=""/>
        <dsp:cNvSpPr/>
      </dsp:nvSpPr>
      <dsp:spPr>
        <a:xfrm>
          <a:off x="5465000" y="1445402"/>
          <a:ext cx="1722871" cy="172287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Perkins V &amp; CTE</a:t>
          </a:r>
        </a:p>
      </dsp:txBody>
      <dsp:txXfrm>
        <a:off x="5953923" y="1648565"/>
        <a:ext cx="993367" cy="1316544"/>
      </dsp:txXfrm>
    </dsp:sp>
    <dsp:sp modelId="{2DE215E5-2E02-4456-AE7D-B60C4EFDB48B}">
      <dsp:nvSpPr>
        <dsp:cNvPr id="0" name=""/>
        <dsp:cNvSpPr/>
      </dsp:nvSpPr>
      <dsp:spPr>
        <a:xfrm>
          <a:off x="1084642" y="937251"/>
          <a:ext cx="1191478" cy="11915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latin typeface="Arial" panose="020B0604020202020204" pitchFamily="34" charset="0"/>
              <a:cs typeface="Arial" panose="020B0604020202020204" pitchFamily="34" charset="0"/>
            </a:rPr>
            <a:t>Governor’s Office of Workforce Transformation</a:t>
          </a:r>
        </a:p>
      </dsp:txBody>
      <dsp:txXfrm>
        <a:off x="1259130" y="1111743"/>
        <a:ext cx="842502" cy="842522"/>
      </dsp:txXfrm>
    </dsp:sp>
    <dsp:sp modelId="{652751EF-083A-4D8D-8DA9-092B550E1846}">
      <dsp:nvSpPr>
        <dsp:cNvPr id="0" name=""/>
        <dsp:cNvSpPr/>
      </dsp:nvSpPr>
      <dsp:spPr>
        <a:xfrm>
          <a:off x="645206" y="1933403"/>
          <a:ext cx="585263" cy="58502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8394FB3-5DA1-4E11-9638-170A791EBD48}">
      <dsp:nvSpPr>
        <dsp:cNvPr id="0" name=""/>
        <dsp:cNvSpPr/>
      </dsp:nvSpPr>
      <dsp:spPr>
        <a:xfrm>
          <a:off x="2373897" y="1171625"/>
          <a:ext cx="340542" cy="3403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E72E8C4-E8A4-4694-BC60-D1E7936989DD}">
      <dsp:nvSpPr>
        <dsp:cNvPr id="0" name=""/>
        <dsp:cNvSpPr/>
      </dsp:nvSpPr>
      <dsp:spPr>
        <a:xfrm>
          <a:off x="2247346" y="1648899"/>
          <a:ext cx="1191478" cy="11915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latin typeface="Arial" panose="020B0604020202020204" pitchFamily="34" charset="0"/>
              <a:cs typeface="Arial" panose="020B0604020202020204" pitchFamily="34" charset="0"/>
            </a:rPr>
            <a:t>Ohio Excels</a:t>
          </a:r>
        </a:p>
      </dsp:txBody>
      <dsp:txXfrm>
        <a:off x="2421834" y="1823391"/>
        <a:ext cx="842502" cy="842522"/>
      </dsp:txXfrm>
    </dsp:sp>
    <dsp:sp modelId="{3694CD5E-7B29-4797-B4D6-24E950FFFCFB}">
      <dsp:nvSpPr>
        <dsp:cNvPr id="0" name=""/>
        <dsp:cNvSpPr/>
      </dsp:nvSpPr>
      <dsp:spPr>
        <a:xfrm>
          <a:off x="2371941" y="2913276"/>
          <a:ext cx="340542" cy="3403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5AAADAB-6B5D-401D-853C-C2EF9DF68801}">
      <dsp:nvSpPr>
        <dsp:cNvPr id="0" name=""/>
        <dsp:cNvSpPr/>
      </dsp:nvSpPr>
      <dsp:spPr>
        <a:xfrm>
          <a:off x="1105874" y="2329797"/>
          <a:ext cx="1191478" cy="11915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latin typeface="Arial" panose="020B0604020202020204" pitchFamily="34" charset="0"/>
              <a:cs typeface="Arial" panose="020B0604020202020204" pitchFamily="34" charset="0"/>
            </a:rPr>
            <a:t>Labor Market Data</a:t>
          </a:r>
        </a:p>
      </dsp:txBody>
      <dsp:txXfrm>
        <a:off x="1280362" y="2504289"/>
        <a:ext cx="842502" cy="842522"/>
      </dsp:txXfrm>
    </dsp:sp>
    <dsp:sp modelId="{D6FEBC4E-584E-4A3C-8F42-FF01E0663391}">
      <dsp:nvSpPr>
        <dsp:cNvPr id="0" name=""/>
        <dsp:cNvSpPr/>
      </dsp:nvSpPr>
      <dsp:spPr>
        <a:xfrm>
          <a:off x="8113441" y="1143630"/>
          <a:ext cx="2196205" cy="2195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Minor Labor Laws; SB 166; State Supported Internships</a:t>
          </a:r>
        </a:p>
      </dsp:txBody>
      <dsp:txXfrm>
        <a:off x="8435068" y="1465199"/>
        <a:ext cx="1552951" cy="1552670"/>
      </dsp:txXfrm>
    </dsp:sp>
    <dsp:sp modelId="{0F8A2139-9911-4CE0-929A-DB30408AD865}">
      <dsp:nvSpPr>
        <dsp:cNvPr id="0" name=""/>
        <dsp:cNvSpPr/>
      </dsp:nvSpPr>
      <dsp:spPr>
        <a:xfrm>
          <a:off x="706654" y="3632802"/>
          <a:ext cx="2855066" cy="75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latin typeface="Arial" panose="020B0604020202020204" pitchFamily="34" charset="0"/>
              <a:cs typeface="Arial" panose="020B0604020202020204" pitchFamily="34" charset="0"/>
            </a:rPr>
            <a:t>Business &amp; Industry Need</a:t>
          </a:r>
        </a:p>
      </dsp:txBody>
      <dsp:txXfrm>
        <a:off x="706654" y="3632802"/>
        <a:ext cx="2855066" cy="752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80123-348C-4121-A477-9DDD3CDCE84B}">
      <dsp:nvSpPr>
        <dsp:cNvPr id="0" name=""/>
        <dsp:cNvSpPr/>
      </dsp:nvSpPr>
      <dsp:spPr>
        <a:xfrm>
          <a:off x="604045" y="2339"/>
          <a:ext cx="1907057" cy="1907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Perkins V</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Definition</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Performance Indicator</a:t>
          </a:r>
        </a:p>
      </dsp:txBody>
      <dsp:txXfrm>
        <a:off x="883327" y="281621"/>
        <a:ext cx="1348493" cy="1348493"/>
      </dsp:txXfrm>
    </dsp:sp>
    <dsp:sp modelId="{E7404EE8-14F3-46CB-BFA6-A9E4C283BAF8}">
      <dsp:nvSpPr>
        <dsp:cNvPr id="0" name=""/>
        <dsp:cNvSpPr/>
      </dsp:nvSpPr>
      <dsp:spPr>
        <a:xfrm>
          <a:off x="1083356" y="2042176"/>
          <a:ext cx="948434" cy="94843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latin typeface="Arial" panose="020B0604020202020204" pitchFamily="34" charset="0"/>
            <a:cs typeface="Arial" panose="020B0604020202020204" pitchFamily="34" charset="0"/>
          </a:endParaRPr>
        </a:p>
      </dsp:txBody>
      <dsp:txXfrm>
        <a:off x="1209071" y="2404857"/>
        <a:ext cx="697004" cy="223072"/>
      </dsp:txXfrm>
    </dsp:sp>
    <dsp:sp modelId="{E036CBA3-19B0-471A-AE83-9CCF3C478A6B}">
      <dsp:nvSpPr>
        <dsp:cNvPr id="0" name=""/>
        <dsp:cNvSpPr/>
      </dsp:nvSpPr>
      <dsp:spPr>
        <a:xfrm>
          <a:off x="657019" y="3123392"/>
          <a:ext cx="1801110" cy="18011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Ohio Law</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Grad Requirements</a:t>
          </a:r>
        </a:p>
        <a:p>
          <a:pPr marL="57150" lvl="1" indent="-57150" algn="l" defTabSz="488950">
            <a:lnSpc>
              <a:spcPct val="90000"/>
            </a:lnSpc>
            <a:spcBef>
              <a:spcPct val="0"/>
            </a:spcBef>
            <a:spcAft>
              <a:spcPct val="15000"/>
            </a:spcAft>
            <a:buChar char="••"/>
          </a:pPr>
          <a:r>
            <a:rPr lang="en-US" sz="1100" kern="1200" dirty="0" err="1">
              <a:latin typeface="Arial" panose="020B0604020202020204" pitchFamily="34" charset="0"/>
              <a:cs typeface="Arial" panose="020B0604020202020204" pitchFamily="34" charset="0"/>
            </a:rPr>
            <a:t>CTPD</a:t>
          </a:r>
          <a:r>
            <a:rPr lang="en-US" sz="1100" kern="1200" dirty="0">
              <a:latin typeface="Arial" panose="020B0604020202020204" pitchFamily="34" charset="0"/>
              <a:cs typeface="Arial" panose="020B0604020202020204" pitchFamily="34" charset="0"/>
            </a:rPr>
            <a:t> Report Card</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HB 82 – Prepared for Success</a:t>
          </a:r>
        </a:p>
      </dsp:txBody>
      <dsp:txXfrm>
        <a:off x="920785" y="3387158"/>
        <a:ext cx="1273578" cy="1273578"/>
      </dsp:txXfrm>
    </dsp:sp>
    <dsp:sp modelId="{81F76DC1-F8F9-4E61-B3D2-BC25E3147A0D}">
      <dsp:nvSpPr>
        <dsp:cNvPr id="0" name=""/>
        <dsp:cNvSpPr/>
      </dsp:nvSpPr>
      <dsp:spPr>
        <a:xfrm>
          <a:off x="2756387" y="2159267"/>
          <a:ext cx="520003" cy="6083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latin typeface="Arial" panose="020B0604020202020204" pitchFamily="34" charset="0"/>
            <a:cs typeface="Arial" panose="020B0604020202020204" pitchFamily="34" charset="0"/>
          </a:endParaRPr>
        </a:p>
      </dsp:txBody>
      <dsp:txXfrm>
        <a:off x="2756387" y="2280928"/>
        <a:ext cx="364002" cy="364984"/>
      </dsp:txXfrm>
    </dsp:sp>
    <dsp:sp modelId="{6C817971-F24A-4894-AE47-A38C1C386E76}">
      <dsp:nvSpPr>
        <dsp:cNvPr id="0" name=""/>
        <dsp:cNvSpPr/>
      </dsp:nvSpPr>
      <dsp:spPr>
        <a:xfrm>
          <a:off x="3492242" y="665417"/>
          <a:ext cx="3682935" cy="35960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latin typeface="Arial" panose="020B0604020202020204" pitchFamily="34" charset="0"/>
              <a:cs typeface="Arial" panose="020B0604020202020204" pitchFamily="34" charset="0"/>
            </a:rPr>
            <a:t>CTE</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Sustained interactions with industry &amp; community professionals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Aligned to curriculum and instruction – i.e., program of study</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Working towards 250+ hours across grades 9-12</a:t>
          </a:r>
        </a:p>
      </dsp:txBody>
      <dsp:txXfrm>
        <a:off x="4031595" y="1192040"/>
        <a:ext cx="2604229" cy="2542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80123-348C-4121-A477-9DDD3CDCE84B}">
      <dsp:nvSpPr>
        <dsp:cNvPr id="0" name=""/>
        <dsp:cNvSpPr/>
      </dsp:nvSpPr>
      <dsp:spPr>
        <a:xfrm>
          <a:off x="431547" y="1561"/>
          <a:ext cx="1926260" cy="19262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panose="020B0604020202020204" pitchFamily="34" charset="0"/>
              <a:cs typeface="Arial" panose="020B0604020202020204" pitchFamily="34" charset="0"/>
            </a:rPr>
            <a:t>Aligned Education</a:t>
          </a:r>
        </a:p>
      </dsp:txBody>
      <dsp:txXfrm>
        <a:off x="713641" y="283655"/>
        <a:ext cx="1362072" cy="1362072"/>
      </dsp:txXfrm>
    </dsp:sp>
    <dsp:sp modelId="{E7404EE8-14F3-46CB-BFA6-A9E4C283BAF8}">
      <dsp:nvSpPr>
        <dsp:cNvPr id="0" name=""/>
        <dsp:cNvSpPr/>
      </dsp:nvSpPr>
      <dsp:spPr>
        <a:xfrm>
          <a:off x="915684" y="2061939"/>
          <a:ext cx="957985" cy="95798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latin typeface="Arial" panose="020B0604020202020204" pitchFamily="34" charset="0"/>
            <a:cs typeface="Arial" panose="020B0604020202020204" pitchFamily="34" charset="0"/>
          </a:endParaRPr>
        </a:p>
      </dsp:txBody>
      <dsp:txXfrm>
        <a:off x="1042665" y="2428272"/>
        <a:ext cx="704023" cy="225319"/>
      </dsp:txXfrm>
    </dsp:sp>
    <dsp:sp modelId="{E036CBA3-19B0-471A-AE83-9CCF3C478A6B}">
      <dsp:nvSpPr>
        <dsp:cNvPr id="0" name=""/>
        <dsp:cNvSpPr/>
      </dsp:nvSpPr>
      <dsp:spPr>
        <a:xfrm>
          <a:off x="485054" y="3154042"/>
          <a:ext cx="1819246" cy="18192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panose="020B0604020202020204" pitchFamily="34" charset="0"/>
              <a:cs typeface="Arial" panose="020B0604020202020204" pitchFamily="34" charset="0"/>
            </a:rPr>
            <a:t>Industry Engagement</a:t>
          </a:r>
        </a:p>
      </dsp:txBody>
      <dsp:txXfrm>
        <a:off x="751476" y="3420464"/>
        <a:ext cx="1286402" cy="1286402"/>
      </dsp:txXfrm>
    </dsp:sp>
    <dsp:sp modelId="{81F76DC1-F8F9-4E61-B3D2-BC25E3147A0D}">
      <dsp:nvSpPr>
        <dsp:cNvPr id="0" name=""/>
        <dsp:cNvSpPr/>
      </dsp:nvSpPr>
      <dsp:spPr>
        <a:xfrm>
          <a:off x="2605562" y="2180209"/>
          <a:ext cx="525240" cy="6144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latin typeface="Arial" panose="020B0604020202020204" pitchFamily="34" charset="0"/>
            <a:cs typeface="Arial" panose="020B0604020202020204" pitchFamily="34" charset="0"/>
          </a:endParaRPr>
        </a:p>
      </dsp:txBody>
      <dsp:txXfrm>
        <a:off x="2605562" y="2303095"/>
        <a:ext cx="367668" cy="368659"/>
      </dsp:txXfrm>
    </dsp:sp>
    <dsp:sp modelId="{6C817971-F24A-4894-AE47-A38C1C386E76}">
      <dsp:nvSpPr>
        <dsp:cNvPr id="0" name=""/>
        <dsp:cNvSpPr/>
      </dsp:nvSpPr>
      <dsp:spPr>
        <a:xfrm>
          <a:off x="3348826" y="671316"/>
          <a:ext cx="3720021" cy="36322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a:latin typeface="Arial" panose="020B0604020202020204" pitchFamily="34" charset="0"/>
              <a:cs typeface="Arial" panose="020B0604020202020204" pitchFamily="34" charset="0"/>
            </a:rPr>
            <a:t>Qualified Workforce &amp; Talent Pipeline</a:t>
          </a:r>
        </a:p>
      </dsp:txBody>
      <dsp:txXfrm>
        <a:off x="3893610" y="1203242"/>
        <a:ext cx="2630453" cy="2568364"/>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A6808-162A-4D7A-83B6-06A2CC4EA6E8}"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AF26E-55C5-45C9-B587-1234334FC5B6}" type="slidenum">
              <a:rPr lang="en-US" smtClean="0"/>
              <a:t>‹#›</a:t>
            </a:fld>
            <a:endParaRPr lang="en-US"/>
          </a:p>
        </p:txBody>
      </p:sp>
    </p:spTree>
    <p:extLst>
      <p:ext uri="{BB962C8B-B14F-4D97-AF65-F5344CB8AC3E}">
        <p14:creationId xmlns:p14="http://schemas.microsoft.com/office/powerpoint/2010/main" val="195242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Cassie</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5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 82 – LEA Report Card – Prepared for Success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85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A work-based learning site also can exist virtually or within the school facilities. Work-based learning hours should never occur during instructional time and should otherwise not overlap or interfere with teacher-led activities.  </a:t>
            </a: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All work-based learning sites should include regular interaction with community members as is commiserate with the typical experience of that industry. For example, students completing work-based learning experiences in an automotive services lab should have the opportunity to interact with and serve customers in the same fashion a professional mechanic would.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1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including, but not limited to the student, the parent or guardian, employer or business mentor and instructor or other educational representative.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rtl="0" fontAlgn="base"/>
            <a:r>
              <a:rPr lang="en-US" sz="1400" b="1" i="0" kern="1200" dirty="0">
                <a:solidFill>
                  <a:schemeClr val="tx1"/>
                </a:solidFill>
                <a:effectLst/>
                <a:latin typeface="Arial" panose="020B0604020202020204" pitchFamily="34" charset="0"/>
                <a:ea typeface="+mn-ea"/>
                <a:cs typeface="Arial" panose="020B0604020202020204" pitchFamily="34" charset="0"/>
              </a:rPr>
              <a:t>Work-based learning experiences should be co-supervised by an instructor or other educational representative and an employer or business mentor.</a:t>
            </a:r>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Supervisors are not required to visit job sites every day. Additionally, co-supervision can occur in groups, through the use of technology or through any other appropriate measures, especially those that allow for supervision of multiple student experiences to be as efficient as possible. However, frequent, in-person instructional visits can be valuable for many types of work-based learning experiences. The student, instructor and employer or business mentor should work together to design a supervision schedule that meets educational needs.  </a:t>
            </a: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Work-based learning supervision often requires additional time outside of the classroom/laboratory component of the program and may occur on a year-round basis. Therefore, some of this additional time likely will occur beyond the standard teaching contract. To accommodate this individualized, year-round instruction, the instructor should have appropriately scheduled coordination time and may be provided extended contract days to facilitate supervision during summer months.  </a:t>
            </a: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04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400" b="1" i="0" kern="1200" dirty="0">
                <a:solidFill>
                  <a:schemeClr val="tx1"/>
                </a:solidFill>
                <a:effectLst/>
                <a:latin typeface="Arial" panose="020B0604020202020204" pitchFamily="34" charset="0"/>
                <a:ea typeface="+mn-ea"/>
                <a:cs typeface="Arial" panose="020B0604020202020204" pitchFamily="34" charset="0"/>
              </a:rPr>
              <a:t>A Learning Agreement built on professional, academic and technical competencies aligned to the student’s program of study must be in place.</a:t>
            </a:r>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Learning agreements should be developed in partnership with all relevant stakeholders including, but not limited to the student, the parent or guardian, employer or business mentor and instructor or other educational representative. The student should be the primary leader and decision-maker of the experience.  </a:t>
            </a: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Learning agreements and other documentation of the work-based learning experience (including financial records, evidence of planning, credentials or certifications earned, student reflections, supervisor evaluations, other records of skills and knowledge attained, etc.) can and should be considered as sources of data for demonstrating student growth. The learning agreement also could be used as a component of industry certification programs, a graded component of career-technical education coursework, or an opportunity for receiving technical credit through the local credit flexibility policy.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95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 82 – LEA Report Card – Prepared for Success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48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A498-CD6B-4ECF-A004-2F97CBC06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236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1998" cy="6857999"/>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587294"/>
            <a:ext cx="8534400" cy="461665"/>
          </a:xfrm>
        </p:spPr>
        <p:txBody>
          <a:bodyPr lIns="0" tIns="0" rIns="0" bIns="0" anchor="t" anchorCtr="0">
            <a:spAutoFit/>
          </a:bodyPr>
          <a:lstStyle>
            <a:lvl1pPr marL="0" indent="0" algn="l">
              <a:buNone/>
              <a:defRPr sz="3000">
                <a:solidFill>
                  <a:schemeClr val="bg1">
                    <a:lumMod val="50000"/>
                  </a:schemeClr>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20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12082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11885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lvl1pPr>
              <a:defRPr sz="3333"/>
            </a:lvl1pPr>
            <a:lvl2pPr>
              <a:defRPr sz="3333"/>
            </a:lvl2pPr>
            <a:lvl3pPr>
              <a:defRPr sz="3333"/>
            </a:lvl3pPr>
            <a:lvl4pPr>
              <a:defRPr sz="3333"/>
            </a:lvl4pPr>
            <a:lvl5pPr>
              <a:defRPr sz="3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82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A04F4-C5CB-4B87-92F2-357DD50070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834906D-E9F8-4238-ABD7-56204746DB30}"/>
              </a:ext>
            </a:extLst>
          </p:cNvPr>
          <p:cNvGrpSpPr/>
          <p:nvPr userDrawn="1"/>
        </p:nvGrpSpPr>
        <p:grpSpPr>
          <a:xfrm>
            <a:off x="0" y="199104"/>
            <a:ext cx="12192000" cy="1374058"/>
            <a:chOff x="-8320820" y="-1161921"/>
            <a:chExt cx="14630400" cy="1648870"/>
          </a:xfrm>
        </p:grpSpPr>
        <p:sp>
          <p:nvSpPr>
            <p:cNvPr id="6" name="Rectangle 5">
              <a:extLst>
                <a:ext uri="{FF2B5EF4-FFF2-40B4-BE49-F238E27FC236}">
                  <a16:creationId xmlns:a16="http://schemas.microsoft.com/office/drawing/2014/main" id="{5BEE7ED6-19D1-4174-8091-D89B72F4B8E1}"/>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1556D15-741C-44BE-8BE4-A60F126B8F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A8C19B94-446C-4BA9-90B8-1037DEB17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75A5AFE7-A87E-46D5-A117-A035F763782B}"/>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102231A9-FB62-42BB-9245-A9741065632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CA67B625-D0C8-4A5E-B166-BD88495A2CC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2" name="Rectangle 11">
            <a:extLst>
              <a:ext uri="{FF2B5EF4-FFF2-40B4-BE49-F238E27FC236}">
                <a16:creationId xmlns:a16="http://schemas.microsoft.com/office/drawing/2014/main" id="{705D0AD7-DDDA-4972-8B81-B1C4AE1FA3AC}"/>
              </a:ext>
            </a:extLst>
          </p:cNvPr>
          <p:cNvSpPr/>
          <p:nvPr userDrawn="1"/>
        </p:nvSpPr>
        <p:spPr>
          <a:xfrm>
            <a:off x="2291426" y="1083327"/>
            <a:ext cx="7609149" cy="784830"/>
          </a:xfrm>
          <a:prstGeom prst="rect">
            <a:avLst/>
          </a:prstGeom>
          <a:noFill/>
        </p:spPr>
        <p:txBody>
          <a:bodyPr wrap="square">
            <a:spAutoFit/>
          </a:bodyPr>
          <a:lstStyle/>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3" name="Oval 12">
            <a:extLst>
              <a:ext uri="{FF2B5EF4-FFF2-40B4-BE49-F238E27FC236}">
                <a16:creationId xmlns:a16="http://schemas.microsoft.com/office/drawing/2014/main" id="{5D3E5B8D-0406-4CFE-AAA3-20F5AD7AA485}"/>
              </a:ext>
            </a:extLst>
          </p:cNvPr>
          <p:cNvSpPr/>
          <p:nvPr userDrawn="1"/>
        </p:nvSpPr>
        <p:spPr>
          <a:xfrm>
            <a:off x="3234560" y="1316037"/>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01EB1BE-1F53-4F8F-81DA-DC33D9B9A84B}"/>
              </a:ext>
            </a:extLst>
          </p:cNvPr>
          <p:cNvSpPr/>
          <p:nvPr userDrawn="1"/>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258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9341211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517140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69754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4184055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9101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446387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999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sldNum="0" hd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333"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333"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333"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333"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333"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36661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sldNum="0" hd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27708"/>
      </p:ext>
    </p:extLst>
  </p:cSld>
  <p:clrMap bg1="lt1" tx1="dk1" bg2="lt2" tx2="dk2" accent1="accent1" accent2="accent2" accent3="accent3" accent4="accent4" accent5="accent5" accent6="accent6" hlink="hlink" folHlink="folHlink"/>
  <p:sldLayoutIdLst>
    <p:sldLayoutId id="2147483669" r:id="rId1"/>
    <p:sldLayoutId id="214748367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sldNum="0" hd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0610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3.jp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education.ohio.gov/getattachment/Topics/Career-Tech/Career-Connections/Work-Based-Learning/Ohio-Work-Based-Learning.pdf.aspx?lang=en-U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hyperlink" Target="http://education.ohio.gov/getattachment/Topics/Career-Tech/Career-Connections/Work-Based-Learning/Ohio-Work-Based-Learning.pdf.aspx?lang=en-U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2.svg"/><Relationship Id="rId7" Type="http://schemas.openxmlformats.org/officeDocument/2006/relationships/hyperlink" Target="https://education.ohio.gov/Topics/Career-Tech/College-Tech-Prep" TargetMode="External"/><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hyperlink" Target="https://www.surveymonkey.com/r/GMSS2KD" TargetMode="External"/><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870" y="578496"/>
            <a:ext cx="6822201" cy="584775"/>
          </a:xfrm>
        </p:spPr>
        <p:txBody>
          <a:bodyPr/>
          <a:lstStyle/>
          <a:p>
            <a:r>
              <a:rPr lang="en-US" sz="3800" cap="small" dirty="0"/>
              <a:t>Work-Based Learning Series</a:t>
            </a:r>
          </a:p>
        </p:txBody>
      </p:sp>
      <p:sp>
        <p:nvSpPr>
          <p:cNvPr id="5" name="Subtitle 4">
            <a:extLst>
              <a:ext uri="{FF2B5EF4-FFF2-40B4-BE49-F238E27FC236}">
                <a16:creationId xmlns:a16="http://schemas.microsoft.com/office/drawing/2014/main" id="{C5F2CA47-50ED-817E-D665-EA1018ABBC3B}"/>
              </a:ext>
            </a:extLst>
          </p:cNvPr>
          <p:cNvSpPr>
            <a:spLocks noGrp="1"/>
          </p:cNvSpPr>
          <p:nvPr>
            <p:ph type="subTitle" idx="1"/>
          </p:nvPr>
        </p:nvSpPr>
        <p:spPr>
          <a:xfrm>
            <a:off x="620486" y="2046514"/>
            <a:ext cx="6762954" cy="2677886"/>
          </a:xfrm>
        </p:spPr>
        <p:txBody>
          <a:bodyPr/>
          <a:lstStyle/>
          <a:p>
            <a:r>
              <a:rPr lang="en-US" sz="3600" b="1" cap="all" dirty="0" smtClean="0">
                <a:solidFill>
                  <a:schemeClr val="tx1"/>
                </a:solidFill>
              </a:rPr>
              <a:t>Work-Based Learning 101 </a:t>
            </a:r>
          </a:p>
          <a:p>
            <a:endParaRPr lang="en-US" sz="3600" cap="all" dirty="0" smtClean="0">
              <a:solidFill>
                <a:schemeClr val="tx1"/>
              </a:solidFill>
            </a:endParaRPr>
          </a:p>
          <a:p>
            <a:r>
              <a:rPr lang="en-US" sz="3600" cap="all" dirty="0" smtClean="0">
                <a:solidFill>
                  <a:schemeClr val="tx1"/>
                </a:solidFill>
              </a:rPr>
              <a:t>Session One</a:t>
            </a:r>
          </a:p>
          <a:p>
            <a:r>
              <a:rPr lang="en-US" sz="3600" cap="small" dirty="0" smtClean="0">
                <a:solidFill>
                  <a:schemeClr val="tx1"/>
                </a:solidFill>
              </a:rPr>
              <a:t>October</a:t>
            </a:r>
            <a:r>
              <a:rPr lang="en-US" sz="3600" dirty="0" smtClean="0">
                <a:solidFill>
                  <a:schemeClr val="tx1"/>
                </a:solidFill>
              </a:rPr>
              <a:t> </a:t>
            </a:r>
            <a:r>
              <a:rPr lang="en-US" sz="3600" dirty="0">
                <a:solidFill>
                  <a:schemeClr val="tx1"/>
                </a:solidFill>
              </a:rPr>
              <a:t>24, 2022</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88726" y="5543155"/>
            <a:ext cx="3814547" cy="584775"/>
          </a:xfrm>
          <a:prstGeom prst="rect">
            <a:avLst/>
          </a:prstGeom>
        </p:spPr>
      </p:pic>
      <p:pic>
        <p:nvPicPr>
          <p:cNvPr id="6" name="Picture 5">
            <a:extLst>
              <a:ext uri="{FF2B5EF4-FFF2-40B4-BE49-F238E27FC236}">
                <a16:creationId xmlns:a16="http://schemas.microsoft.com/office/drawing/2014/main" id="{6A3927C1-8563-45A5-9E7C-40762CED4CE4}"/>
              </a:ext>
            </a:extLst>
          </p:cNvPr>
          <p:cNvPicPr>
            <a:picLocks noChangeAspect="1"/>
          </p:cNvPicPr>
          <p:nvPr/>
        </p:nvPicPr>
        <p:blipFill>
          <a:blip r:embed="rId4"/>
          <a:stretch>
            <a:fillRect/>
          </a:stretch>
        </p:blipFill>
        <p:spPr>
          <a:xfrm>
            <a:off x="779870" y="5339412"/>
            <a:ext cx="2734938" cy="979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F684-355C-4323-8723-B7CC76D09F25}"/>
              </a:ext>
            </a:extLst>
          </p:cNvPr>
          <p:cNvSpPr>
            <a:spLocks noGrp="1"/>
          </p:cNvSpPr>
          <p:nvPr>
            <p:ph type="title"/>
          </p:nvPr>
        </p:nvSpPr>
        <p:spPr/>
        <p:txBody>
          <a:bodyPr/>
          <a:lstStyle/>
          <a:p>
            <a:r>
              <a:rPr lang="en-US" cap="small" dirty="0"/>
              <a:t>Ohio Graduation Requirements</a:t>
            </a:r>
          </a:p>
        </p:txBody>
      </p:sp>
      <p:pic>
        <p:nvPicPr>
          <p:cNvPr id="6" name="Content Placeholder 5">
            <a:extLst>
              <a:ext uri="{FF2B5EF4-FFF2-40B4-BE49-F238E27FC236}">
                <a16:creationId xmlns:a16="http://schemas.microsoft.com/office/drawing/2014/main" id="{CB29569E-3C7C-49DA-B408-8A9201AED859}"/>
              </a:ext>
            </a:extLst>
          </p:cNvPr>
          <p:cNvPicPr>
            <a:picLocks noGrp="1" noChangeAspect="1"/>
          </p:cNvPicPr>
          <p:nvPr>
            <p:ph idx="1"/>
          </p:nvPr>
        </p:nvPicPr>
        <p:blipFill>
          <a:blip r:embed="rId2"/>
          <a:stretch>
            <a:fillRect/>
          </a:stretch>
        </p:blipFill>
        <p:spPr>
          <a:xfrm>
            <a:off x="1747256" y="1375040"/>
            <a:ext cx="8697488" cy="3842826"/>
          </a:xfrm>
        </p:spPr>
      </p:pic>
      <p:sp>
        <p:nvSpPr>
          <p:cNvPr id="8" name="Rectangle 7">
            <a:extLst>
              <a:ext uri="{FF2B5EF4-FFF2-40B4-BE49-F238E27FC236}">
                <a16:creationId xmlns:a16="http://schemas.microsoft.com/office/drawing/2014/main" id="{2D146D60-F9E6-408E-AE29-CCBAE20829C0}"/>
              </a:ext>
            </a:extLst>
          </p:cNvPr>
          <p:cNvSpPr/>
          <p:nvPr/>
        </p:nvSpPr>
        <p:spPr>
          <a:xfrm>
            <a:off x="3832219" y="5375609"/>
            <a:ext cx="4878701" cy="7620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show competency through Work-Based Learning. </a:t>
            </a:r>
          </a:p>
        </p:txBody>
      </p:sp>
      <p:pic>
        <p:nvPicPr>
          <p:cNvPr id="7" name="Picture 6">
            <a:extLst>
              <a:ext uri="{FF2B5EF4-FFF2-40B4-BE49-F238E27FC236}">
                <a16:creationId xmlns:a16="http://schemas.microsoft.com/office/drawing/2014/main" id="{0F5A1F5E-29AB-4958-9AFA-1798B682051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9" name="Picture 8">
            <a:extLst>
              <a:ext uri="{FF2B5EF4-FFF2-40B4-BE49-F238E27FC236}">
                <a16:creationId xmlns:a16="http://schemas.microsoft.com/office/drawing/2014/main" id="{2C8713F7-1A70-4D20-8645-094B83757045}"/>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8213067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F684-355C-4323-8723-B7CC76D09F25}"/>
              </a:ext>
            </a:extLst>
          </p:cNvPr>
          <p:cNvSpPr>
            <a:spLocks noGrp="1"/>
          </p:cNvSpPr>
          <p:nvPr>
            <p:ph type="title"/>
          </p:nvPr>
        </p:nvSpPr>
        <p:spPr/>
        <p:txBody>
          <a:bodyPr/>
          <a:lstStyle/>
          <a:p>
            <a:r>
              <a:rPr lang="en-US" cap="small" dirty="0"/>
              <a:t>Ohio Graduation Requirements</a:t>
            </a:r>
          </a:p>
        </p:txBody>
      </p:sp>
      <p:sp>
        <p:nvSpPr>
          <p:cNvPr id="8" name="Rectangle 7">
            <a:extLst>
              <a:ext uri="{FF2B5EF4-FFF2-40B4-BE49-F238E27FC236}">
                <a16:creationId xmlns:a16="http://schemas.microsoft.com/office/drawing/2014/main" id="{2D146D60-F9E6-408E-AE29-CCBAE20829C0}"/>
              </a:ext>
            </a:extLst>
          </p:cNvPr>
          <p:cNvSpPr/>
          <p:nvPr/>
        </p:nvSpPr>
        <p:spPr>
          <a:xfrm>
            <a:off x="7707791" y="2650749"/>
            <a:ext cx="3445213" cy="1910404"/>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demonstrate readiness through Work-Based Learning.</a:t>
            </a:r>
          </a:p>
        </p:txBody>
      </p:sp>
      <p:pic>
        <p:nvPicPr>
          <p:cNvPr id="9" name="Content Placeholder 8">
            <a:extLst>
              <a:ext uri="{FF2B5EF4-FFF2-40B4-BE49-F238E27FC236}">
                <a16:creationId xmlns:a16="http://schemas.microsoft.com/office/drawing/2014/main" id="{915C903A-DCBA-4B27-932B-82179745D9BF}"/>
              </a:ext>
            </a:extLst>
          </p:cNvPr>
          <p:cNvPicPr>
            <a:picLocks noGrp="1" noChangeAspect="1"/>
          </p:cNvPicPr>
          <p:nvPr>
            <p:ph idx="1"/>
          </p:nvPr>
        </p:nvPicPr>
        <p:blipFill>
          <a:blip r:embed="rId2"/>
          <a:stretch>
            <a:fillRect/>
          </a:stretch>
        </p:blipFill>
        <p:spPr>
          <a:xfrm>
            <a:off x="609600" y="1405998"/>
            <a:ext cx="6496201" cy="4619747"/>
          </a:xfrm>
        </p:spPr>
      </p:pic>
      <p:pic>
        <p:nvPicPr>
          <p:cNvPr id="6" name="Picture 5">
            <a:extLst>
              <a:ext uri="{FF2B5EF4-FFF2-40B4-BE49-F238E27FC236}">
                <a16:creationId xmlns:a16="http://schemas.microsoft.com/office/drawing/2014/main" id="{3C7DACBC-8A88-4510-A150-D8DE8B1C9DF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BA8382FE-AC7E-474A-BCB0-260482B23467}"/>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46822782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C165-4F2C-4D3E-9AEA-3577F203B78B}"/>
              </a:ext>
            </a:extLst>
          </p:cNvPr>
          <p:cNvSpPr>
            <a:spLocks noGrp="1"/>
          </p:cNvSpPr>
          <p:nvPr>
            <p:ph type="title"/>
          </p:nvPr>
        </p:nvSpPr>
        <p:spPr/>
        <p:txBody>
          <a:bodyPr/>
          <a:lstStyle/>
          <a:p>
            <a:r>
              <a:rPr lang="en-US" cap="small" dirty="0"/>
              <a:t>Work-Based Learning &amp; Career-Tech</a:t>
            </a:r>
          </a:p>
        </p:txBody>
      </p:sp>
      <p:graphicFrame>
        <p:nvGraphicFramePr>
          <p:cNvPr id="5" name="Content Placeholder 4">
            <a:extLst>
              <a:ext uri="{FF2B5EF4-FFF2-40B4-BE49-F238E27FC236}">
                <a16:creationId xmlns:a16="http://schemas.microsoft.com/office/drawing/2014/main" id="{8494715C-702E-414A-8436-7B04C7F1B761}"/>
              </a:ext>
            </a:extLst>
          </p:cNvPr>
          <p:cNvGraphicFramePr>
            <a:graphicFrameLocks noGrp="1"/>
          </p:cNvGraphicFramePr>
          <p:nvPr>
            <p:ph idx="1"/>
            <p:extLst>
              <p:ext uri="{D42A27DB-BD31-4B8C-83A1-F6EECF244321}">
                <p14:modId xmlns:p14="http://schemas.microsoft.com/office/powerpoint/2010/main" val="2619491874"/>
              </p:ext>
            </p:extLst>
          </p:nvPr>
        </p:nvGraphicFramePr>
        <p:xfrm>
          <a:off x="177420" y="1201003"/>
          <a:ext cx="7779224" cy="4926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9B5F5CF-1AE0-46EC-B35C-9B52E8260D26}"/>
              </a:ext>
            </a:extLst>
          </p:cNvPr>
          <p:cNvSpPr txBox="1"/>
          <p:nvPr/>
        </p:nvSpPr>
        <p:spPr>
          <a:xfrm>
            <a:off x="7466449" y="2731395"/>
            <a:ext cx="4279605" cy="1695016"/>
          </a:xfrm>
          <a:prstGeom prst="rect">
            <a:avLst/>
          </a:prstGeom>
          <a:noFill/>
        </p:spPr>
        <p:txBody>
          <a:bodyPr wrap="square">
            <a:spAutoFit/>
          </a:bodyPr>
          <a:lstStyle/>
          <a:p>
            <a:pPr algn="ctr" defTabSz="457159"/>
            <a:r>
              <a:rPr lang="en-US" sz="2083" b="1" i="1" dirty="0">
                <a:solidFill>
                  <a:srgbClr val="000000"/>
                </a:solidFill>
                <a:latin typeface="Arial" panose="020B0604020202020204" pitchFamily="34" charset="0"/>
                <a:cs typeface="Arial" panose="020B0604020202020204" pitchFamily="34" charset="0"/>
              </a:rPr>
              <a:t>There is a broad range of flexibility in the design of work-based learning experiences. </a:t>
            </a:r>
          </a:p>
          <a:p>
            <a:pPr algn="ctr" defTabSz="457159"/>
            <a:r>
              <a:rPr lang="en-US" sz="2083" b="1" i="1" dirty="0">
                <a:solidFill>
                  <a:srgbClr val="000000"/>
                </a:solidFill>
                <a:latin typeface="Arial" panose="020B0604020202020204" pitchFamily="34" charset="0"/>
                <a:cs typeface="Arial" panose="020B0604020202020204" pitchFamily="34" charset="0"/>
              </a:rPr>
              <a:t>(i.e., type, scheduling, placement, etc.)</a:t>
            </a:r>
            <a:endParaRPr lang="en-US" sz="1750" b="1" i="1"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C5B5EB7-3265-4F9B-8A75-3FF442406ED0}"/>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971F89D5-E913-4F32-8B98-CB1215D77F18}"/>
              </a:ext>
            </a:extLst>
          </p:cNvPr>
          <p:cNvPicPr>
            <a:picLocks noChangeAspect="1"/>
          </p:cNvPicPr>
          <p:nvPr/>
        </p:nvPicPr>
        <p:blipFill>
          <a:blip r:embed="rId9"/>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71586230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7AE478-D4E8-43E1-9256-9428F78A0C3A}"/>
              </a:ext>
            </a:extLst>
          </p:cNvPr>
          <p:cNvSpPr>
            <a:spLocks noGrp="1"/>
          </p:cNvSpPr>
          <p:nvPr>
            <p:ph idx="1"/>
          </p:nvPr>
        </p:nvSpPr>
        <p:spPr>
          <a:xfrm>
            <a:off x="1396943" y="1387619"/>
            <a:ext cx="9398113" cy="1467578"/>
          </a:xfrm>
        </p:spPr>
        <p:txBody>
          <a:bodyPr vert="horz" lIns="91440" tIns="45720" rIns="91440" bIns="45720" rtlCol="0">
            <a:noAutofit/>
          </a:bodyPr>
          <a:lstStyle/>
          <a:p>
            <a:pPr marL="0" indent="0" algn="ctr" defTabSz="914400">
              <a:lnSpc>
                <a:spcPct val="90000"/>
              </a:lnSpc>
              <a:spcBef>
                <a:spcPts val="1000"/>
              </a:spcBef>
              <a:buNone/>
            </a:pPr>
            <a:r>
              <a:rPr lang="en-US" sz="3600" b="1" i="1" kern="1200" dirty="0">
                <a:solidFill>
                  <a:srgbClr val="FFFFFF"/>
                </a:solidFill>
                <a:latin typeface="Arial" panose="020B0604020202020204" pitchFamily="34" charset="0"/>
                <a:cs typeface="Arial" panose="020B0604020202020204" pitchFamily="34" charset="0"/>
              </a:rPr>
              <a:t>What is your motivation for creating high-quality work-based learning experiences?</a:t>
            </a:r>
          </a:p>
        </p:txBody>
      </p:sp>
      <p:pic>
        <p:nvPicPr>
          <p:cNvPr id="22" name="Graphic 7" descr="Light Bulb and Gear">
            <a:extLst>
              <a:ext uri="{FF2B5EF4-FFF2-40B4-BE49-F238E27FC236}">
                <a16:creationId xmlns:a16="http://schemas.microsoft.com/office/drawing/2014/main" id="{DE6A8BBA-2A71-4622-A314-4C771CB79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6089" y="4805363"/>
            <a:ext cx="1179824" cy="1179824"/>
          </a:xfrm>
          <a:prstGeom prst="rect">
            <a:avLst/>
          </a:prstGeom>
        </p:spPr>
      </p:pic>
      <p:pic>
        <p:nvPicPr>
          <p:cNvPr id="5" name="Picture 4">
            <a:extLst>
              <a:ext uri="{FF2B5EF4-FFF2-40B4-BE49-F238E27FC236}">
                <a16:creationId xmlns:a16="http://schemas.microsoft.com/office/drawing/2014/main" id="{C67CDB03-EACD-4D3B-BBF0-D13CFBDBA341}"/>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4108AE64-2726-4662-95E9-3752D2B37978}"/>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84528198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oup of smiling young people standing on lawn outside brick building, wearing backpacks and tote bag, holding cellphones">
            <a:extLst>
              <a:ext uri="{FF2B5EF4-FFF2-40B4-BE49-F238E27FC236}">
                <a16:creationId xmlns:a16="http://schemas.microsoft.com/office/drawing/2014/main" id="{2E71CA2B-5FF9-46E4-BDB8-D3E02BE66E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 r="21" b="7274"/>
          <a:stretch/>
        </p:blipFill>
        <p:spPr>
          <a:xfrm>
            <a:off x="-4693" y="-4705"/>
            <a:ext cx="12194865" cy="6363463"/>
          </a:xfrm>
        </p:spPr>
      </p:pic>
      <p:sp>
        <p:nvSpPr>
          <p:cNvPr id="7" name="Title 1">
            <a:extLst>
              <a:ext uri="{FF2B5EF4-FFF2-40B4-BE49-F238E27FC236}">
                <a16:creationId xmlns:a16="http://schemas.microsoft.com/office/drawing/2014/main" id="{1CA57528-12D5-4D0B-9A1B-12018D3E5D20}"/>
              </a:ext>
            </a:extLst>
          </p:cNvPr>
          <p:cNvSpPr txBox="1">
            <a:spLocks/>
          </p:cNvSpPr>
          <p:nvPr/>
        </p:nvSpPr>
        <p:spPr>
          <a:xfrm>
            <a:off x="1828" y="2829359"/>
            <a:ext cx="12190172" cy="615553"/>
          </a:xfrm>
          <a:prstGeom prst="rect">
            <a:avLst/>
          </a:prstGeom>
          <a:solidFill>
            <a:schemeClr val="accent1">
              <a:alpha val="80000"/>
            </a:schemeClr>
          </a:solidFill>
        </p:spPr>
        <p:txBody>
          <a:bodyPr vert="horz" wrap="square" lIns="0" tIns="0" rIns="0" bIns="0" rtlCol="0" anchor="ctr"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noProof="0" dirty="0">
                <a:ln>
                  <a:noFill/>
                </a:ln>
                <a:solidFill>
                  <a:prstClr val="white"/>
                </a:solidFill>
                <a:effectLst/>
                <a:uLnTx/>
                <a:uFillTx/>
                <a:latin typeface="Arial"/>
                <a:ea typeface="+mj-ea"/>
                <a:cs typeface="Arial"/>
              </a:rPr>
              <a:t>Definitions &amp; Requirements</a:t>
            </a:r>
          </a:p>
        </p:txBody>
      </p:sp>
      <p:pic>
        <p:nvPicPr>
          <p:cNvPr id="5" name="Picture 4">
            <a:extLst>
              <a:ext uri="{FF2B5EF4-FFF2-40B4-BE49-F238E27FC236}">
                <a16:creationId xmlns:a16="http://schemas.microsoft.com/office/drawing/2014/main" id="{836FF1DA-58A5-4EC4-A3A7-6B14DA2F955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54CFB21B-3F94-4B25-A3C2-531E7B052598}"/>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46657740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3539-1627-401E-81CC-C47D8AA3E101}"/>
              </a:ext>
            </a:extLst>
          </p:cNvPr>
          <p:cNvSpPr>
            <a:spLocks noGrp="1"/>
          </p:cNvSpPr>
          <p:nvPr>
            <p:ph type="title"/>
          </p:nvPr>
        </p:nvSpPr>
        <p:spPr/>
        <p:txBody>
          <a:bodyPr/>
          <a:lstStyle/>
          <a:p>
            <a:r>
              <a:rPr lang="en-US" cap="small" dirty="0"/>
              <a:t>Work-Based Learning Definition</a:t>
            </a:r>
          </a:p>
        </p:txBody>
      </p:sp>
      <p:sp>
        <p:nvSpPr>
          <p:cNvPr id="3" name="Content Placeholder 2">
            <a:extLst>
              <a:ext uri="{FF2B5EF4-FFF2-40B4-BE49-F238E27FC236}">
                <a16:creationId xmlns:a16="http://schemas.microsoft.com/office/drawing/2014/main" id="{26700155-0182-4AF6-B50C-1839A2494A42}"/>
              </a:ext>
            </a:extLst>
          </p:cNvPr>
          <p:cNvSpPr>
            <a:spLocks noGrp="1"/>
          </p:cNvSpPr>
          <p:nvPr>
            <p:ph idx="1"/>
          </p:nvPr>
        </p:nvSpPr>
        <p:spPr>
          <a:xfrm>
            <a:off x="1194852" y="1289618"/>
            <a:ext cx="9802296" cy="4525963"/>
          </a:xfrm>
        </p:spPr>
        <p:txBody>
          <a:bodyPr/>
          <a:lstStyle/>
          <a:p>
            <a:pPr marL="0" indent="0">
              <a:buNone/>
            </a:pPr>
            <a:r>
              <a:rPr lang="en-US" sz="2800" b="1" i="1">
                <a:solidFill>
                  <a:schemeClr val="accent1"/>
                </a:solidFill>
              </a:rPr>
              <a:t>Aligned to Graduation Requirements for the Class of 2023 and Beyond:</a:t>
            </a:r>
          </a:p>
          <a:p>
            <a:pPr marL="0" indent="0" algn="ctr">
              <a:buNone/>
            </a:pPr>
            <a:endParaRPr lang="en-US" sz="2800" b="1" i="1">
              <a:solidFill>
                <a:schemeClr val="accent1"/>
              </a:solidFill>
            </a:endParaRPr>
          </a:p>
          <a:p>
            <a:pPr marL="0" indent="0" algn="ctr">
              <a:buNone/>
            </a:pPr>
            <a:r>
              <a:rPr lang="en-US" sz="2800" b="1" i="1">
                <a:solidFill>
                  <a:schemeClr val="accent1"/>
                </a:solidFill>
              </a:rPr>
              <a:t>Supporting Demonstration of Competency in Career Experience &amp; Technical Skill</a:t>
            </a:r>
          </a:p>
          <a:p>
            <a:pPr marL="0" indent="0">
              <a:buNone/>
            </a:pPr>
            <a:endParaRPr lang="en-US" sz="1800" b="1" i="1">
              <a:solidFill>
                <a:srgbClr val="73A5CC"/>
              </a:solidFill>
            </a:endParaRPr>
          </a:p>
          <a:p>
            <a:pPr marL="0" indent="0">
              <a:buNone/>
            </a:pPr>
            <a:r>
              <a:rPr lang="en-US" sz="2800"/>
              <a:t>Beginning as early as grade 9, students should accumulate 250 hours of work-based learning aligned to their program of study, or their student success or graduation plans, with evidence of positive evaluation.</a:t>
            </a:r>
            <a:endParaRPr lang="en-US" sz="2400" b="1" i="1">
              <a:solidFill>
                <a:srgbClr val="73A5CC"/>
              </a:solidFill>
            </a:endParaRPr>
          </a:p>
          <a:p>
            <a:pPr marL="0" indent="0">
              <a:buNone/>
            </a:pPr>
            <a:endParaRPr lang="en-US"/>
          </a:p>
        </p:txBody>
      </p:sp>
      <p:pic>
        <p:nvPicPr>
          <p:cNvPr id="4" name="Picture 3">
            <a:extLst>
              <a:ext uri="{FF2B5EF4-FFF2-40B4-BE49-F238E27FC236}">
                <a16:creationId xmlns:a16="http://schemas.microsoft.com/office/drawing/2014/main" id="{5300CC5A-E5F8-4C90-847F-861587A11B5E}"/>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5" name="Picture 4">
            <a:extLst>
              <a:ext uri="{FF2B5EF4-FFF2-40B4-BE49-F238E27FC236}">
                <a16:creationId xmlns:a16="http://schemas.microsoft.com/office/drawing/2014/main" id="{7A258100-777F-498A-9C76-9FE29913A429}"/>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16777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4C0C-9DCC-4ED9-867F-69FAAEB317A5}"/>
              </a:ext>
            </a:extLst>
          </p:cNvPr>
          <p:cNvSpPr>
            <a:spLocks noGrp="1"/>
          </p:cNvSpPr>
          <p:nvPr>
            <p:ph type="title"/>
          </p:nvPr>
        </p:nvSpPr>
        <p:spPr/>
        <p:txBody>
          <a:bodyPr/>
          <a:lstStyle/>
          <a:p>
            <a:r>
              <a:rPr lang="en-US" cap="small" dirty="0"/>
              <a:t>Work-Based Learning Definition</a:t>
            </a:r>
          </a:p>
        </p:txBody>
      </p:sp>
      <p:sp>
        <p:nvSpPr>
          <p:cNvPr id="5" name="Content Placeholder 11">
            <a:extLst>
              <a:ext uri="{FF2B5EF4-FFF2-40B4-BE49-F238E27FC236}">
                <a16:creationId xmlns:a16="http://schemas.microsoft.com/office/drawing/2014/main" id="{94ACBA9C-86CA-4603-9FCC-4AC59E827A21}"/>
              </a:ext>
            </a:extLst>
          </p:cNvPr>
          <p:cNvSpPr>
            <a:spLocks noGrp="1"/>
          </p:cNvSpPr>
          <p:nvPr>
            <p:ph idx="1"/>
          </p:nvPr>
        </p:nvSpPr>
        <p:spPr>
          <a:xfrm>
            <a:off x="1603131" y="1454667"/>
            <a:ext cx="8985738" cy="4525963"/>
          </a:xfrm>
        </p:spPr>
        <p:txBody>
          <a:bodyPr/>
          <a:lstStyle/>
          <a:p>
            <a:pPr marL="0" indent="0">
              <a:buNone/>
            </a:pPr>
            <a:r>
              <a:rPr lang="en-US" sz="2800" b="1" i="1" cap="small" dirty="0">
                <a:solidFill>
                  <a:schemeClr val="accent1"/>
                </a:solidFill>
              </a:rPr>
              <a:t>From Perkins V…</a:t>
            </a:r>
          </a:p>
          <a:p>
            <a:pPr marL="0" indent="0">
              <a:buNone/>
            </a:pPr>
            <a:endParaRPr lang="en-US" sz="2400" dirty="0"/>
          </a:p>
          <a:p>
            <a:pPr marL="0" indent="0">
              <a:buNone/>
            </a:pPr>
            <a:r>
              <a:rPr lang="en-US" sz="2400" dirty="0"/>
              <a:t>Work-based learning is defined as “</a:t>
            </a:r>
            <a:r>
              <a:rPr lang="en-US" sz="2400" b="1" i="1" dirty="0"/>
              <a:t>sustained interactions </a:t>
            </a:r>
            <a:r>
              <a:rPr lang="en-US" sz="2400" dirty="0"/>
              <a:t>with industry or community professionals in real workplace settings, </a:t>
            </a:r>
            <a:r>
              <a:rPr lang="en-US" sz="2400" b="1" i="1" dirty="0"/>
              <a:t>to the extent practicable</a:t>
            </a:r>
            <a:r>
              <a:rPr lang="en-US" sz="2400" dirty="0"/>
              <a:t>, or simulated environments at an educational institution that fosters </a:t>
            </a:r>
            <a:r>
              <a:rPr lang="en-US" sz="2400" b="1" i="1" dirty="0"/>
              <a:t>in-depth, firsthand engagement </a:t>
            </a:r>
            <a:r>
              <a:rPr lang="en-US" sz="2400" dirty="0"/>
              <a:t>with the tasks required in a given career field, that are </a:t>
            </a:r>
            <a:r>
              <a:rPr lang="en-US" sz="2400" b="1" i="1" dirty="0"/>
              <a:t>aligned to curriculum and instruction</a:t>
            </a:r>
            <a:r>
              <a:rPr lang="en-US" sz="2400" dirty="0"/>
              <a:t>.” </a:t>
            </a:r>
          </a:p>
          <a:p>
            <a:pPr marL="0" indent="0">
              <a:buNone/>
            </a:pPr>
            <a:endParaRPr lang="en-US" dirty="0"/>
          </a:p>
          <a:p>
            <a:pPr marL="0" indent="0">
              <a:buNone/>
            </a:pPr>
            <a:r>
              <a:rPr lang="en-US" sz="2000" i="1" dirty="0">
                <a:hlinkClick r:id="rId2"/>
              </a:rPr>
              <a:t>Work-Based Learning Overview</a:t>
            </a:r>
            <a:endParaRPr lang="en-US" sz="2000" i="1" dirty="0"/>
          </a:p>
        </p:txBody>
      </p:sp>
      <p:pic>
        <p:nvPicPr>
          <p:cNvPr id="6" name="Graphic 5" descr="Document with solid fill">
            <a:extLst>
              <a:ext uri="{FF2B5EF4-FFF2-40B4-BE49-F238E27FC236}">
                <a16:creationId xmlns:a16="http://schemas.microsoft.com/office/drawing/2014/main" id="{9F193CE2-91DA-40A8-826E-EBC0F1A3415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88731" y="4946133"/>
            <a:ext cx="914400" cy="914400"/>
          </a:xfrm>
          <a:prstGeom prst="rect">
            <a:avLst/>
          </a:prstGeom>
        </p:spPr>
      </p:pic>
      <p:pic>
        <p:nvPicPr>
          <p:cNvPr id="7" name="Picture 6">
            <a:extLst>
              <a:ext uri="{FF2B5EF4-FFF2-40B4-BE49-F238E27FC236}">
                <a16:creationId xmlns:a16="http://schemas.microsoft.com/office/drawing/2014/main" id="{58DEA7B3-26F1-40B3-BBDD-6C95A085FE77}"/>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0A0FD19B-9E3C-43FD-B96A-4CD1C56B3D22}"/>
              </a:ext>
            </a:extLst>
          </p:cNvPr>
          <p:cNvPicPr>
            <a:picLocks noChangeAspect="1"/>
          </p:cNvPicPr>
          <p:nvPr/>
        </p:nvPicPr>
        <p:blipFill>
          <a:blip r:embed="rId6"/>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60639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a:extLst>
              <a:ext uri="{FF2B5EF4-FFF2-40B4-BE49-F238E27FC236}">
                <a16:creationId xmlns:a16="http://schemas.microsoft.com/office/drawing/2014/main" id="{94ACBA9C-86CA-4603-9FCC-4AC59E827A21}"/>
              </a:ext>
            </a:extLst>
          </p:cNvPr>
          <p:cNvSpPr>
            <a:spLocks noGrp="1"/>
          </p:cNvSpPr>
          <p:nvPr>
            <p:ph idx="1"/>
          </p:nvPr>
        </p:nvSpPr>
        <p:spPr>
          <a:xfrm>
            <a:off x="1303720" y="1844780"/>
            <a:ext cx="3153114" cy="914400"/>
          </a:xfrm>
        </p:spPr>
        <p:txBody>
          <a:bodyPr/>
          <a:lstStyle/>
          <a:p>
            <a:pPr marL="0" indent="0">
              <a:buNone/>
            </a:pPr>
            <a:r>
              <a:rPr lang="en-US" sz="2800" i="1" dirty="0">
                <a:solidFill>
                  <a:srgbClr val="629BC6"/>
                </a:solidFill>
                <a:hlinkClick r:id="rId2">
                  <a:extLst>
                    <a:ext uri="{A12FA001-AC4F-418D-AE19-62706E023703}">
                      <ahyp:hlinkClr xmlns:ahyp="http://schemas.microsoft.com/office/drawing/2018/hyperlinkcolor" xmlns="" val="tx"/>
                    </a:ext>
                  </a:extLst>
                </a:hlinkClick>
              </a:rPr>
              <a:t>Work-Based Learning Overview</a:t>
            </a:r>
            <a:endParaRPr lang="en-US" sz="2800" i="1" dirty="0">
              <a:solidFill>
                <a:srgbClr val="629BC6"/>
              </a:solidFill>
            </a:endParaRPr>
          </a:p>
        </p:txBody>
      </p:sp>
      <p:pic>
        <p:nvPicPr>
          <p:cNvPr id="6" name="Graphic 5" descr="Document with solid fill">
            <a:extLst>
              <a:ext uri="{FF2B5EF4-FFF2-40B4-BE49-F238E27FC236}">
                <a16:creationId xmlns:a16="http://schemas.microsoft.com/office/drawing/2014/main" id="{9F193CE2-91DA-40A8-826E-EBC0F1A3415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89320" y="1824308"/>
            <a:ext cx="914400" cy="914400"/>
          </a:xfrm>
          <a:prstGeom prst="rect">
            <a:avLst/>
          </a:prstGeom>
        </p:spPr>
      </p:pic>
      <p:pic>
        <p:nvPicPr>
          <p:cNvPr id="7" name="Picture 6">
            <a:extLst>
              <a:ext uri="{FF2B5EF4-FFF2-40B4-BE49-F238E27FC236}">
                <a16:creationId xmlns:a16="http://schemas.microsoft.com/office/drawing/2014/main" id="{58DEA7B3-26F1-40B3-BBDD-6C95A085FE77}"/>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3651" y="3896436"/>
            <a:ext cx="2379203" cy="1031155"/>
          </a:xfrm>
          <a:prstGeom prst="rect">
            <a:avLst/>
          </a:prstGeom>
          <a:noFill/>
          <a:ln>
            <a:noFill/>
          </a:ln>
          <a:effectLst/>
        </p:spPr>
      </p:pic>
      <p:pic>
        <p:nvPicPr>
          <p:cNvPr id="8" name="Picture 7">
            <a:extLst>
              <a:ext uri="{FF2B5EF4-FFF2-40B4-BE49-F238E27FC236}">
                <a16:creationId xmlns:a16="http://schemas.microsoft.com/office/drawing/2014/main" id="{0A0FD19B-9E3C-43FD-B96A-4CD1C56B3D22}"/>
              </a:ext>
            </a:extLst>
          </p:cNvPr>
          <p:cNvPicPr>
            <a:picLocks noChangeAspect="1"/>
          </p:cNvPicPr>
          <p:nvPr/>
        </p:nvPicPr>
        <p:blipFill>
          <a:blip r:embed="rId6"/>
          <a:stretch>
            <a:fillRect/>
          </a:stretch>
        </p:blipFill>
        <p:spPr>
          <a:xfrm>
            <a:off x="1682846" y="5155015"/>
            <a:ext cx="3153113" cy="531713"/>
          </a:xfrm>
          <a:prstGeom prst="rect">
            <a:avLst/>
          </a:prstGeom>
        </p:spPr>
      </p:pic>
      <p:pic>
        <p:nvPicPr>
          <p:cNvPr id="10" name="Picture 9">
            <a:extLst>
              <a:ext uri="{FF2B5EF4-FFF2-40B4-BE49-F238E27FC236}">
                <a16:creationId xmlns:a16="http://schemas.microsoft.com/office/drawing/2014/main" id="{E42D7DC1-9813-4A29-80A7-59A58BD396AD}"/>
              </a:ext>
            </a:extLst>
          </p:cNvPr>
          <p:cNvPicPr>
            <a:picLocks noChangeAspect="1"/>
          </p:cNvPicPr>
          <p:nvPr/>
        </p:nvPicPr>
        <p:blipFill rotWithShape="1">
          <a:blip r:embed="rId7"/>
          <a:srcRect t="-1" b="766"/>
          <a:stretch/>
        </p:blipFill>
        <p:spPr>
          <a:xfrm>
            <a:off x="5215084" y="108277"/>
            <a:ext cx="5218224" cy="6606421"/>
          </a:xfrm>
          <a:prstGeom prst="rect">
            <a:avLst/>
          </a:prstGeom>
          <a:ln w="57150">
            <a:solidFill>
              <a:srgbClr val="73A5CC"/>
            </a:solidFill>
          </a:ln>
        </p:spPr>
      </p:pic>
    </p:spTree>
    <p:extLst>
      <p:ext uri="{BB962C8B-B14F-4D97-AF65-F5344CB8AC3E}">
        <p14:creationId xmlns:p14="http://schemas.microsoft.com/office/powerpoint/2010/main" val="254702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0ABAE-1233-41E5-916B-B8F5E475F509}"/>
              </a:ext>
            </a:extLst>
          </p:cNvPr>
          <p:cNvPicPr>
            <a:picLocks noChangeAspect="1"/>
          </p:cNvPicPr>
          <p:nvPr/>
        </p:nvPicPr>
        <p:blipFill>
          <a:blip r:embed="rId2"/>
          <a:stretch>
            <a:fillRect/>
          </a:stretch>
        </p:blipFill>
        <p:spPr>
          <a:xfrm>
            <a:off x="844378" y="2943655"/>
            <a:ext cx="10770123" cy="1544421"/>
          </a:xfrm>
          <a:prstGeom prst="rect">
            <a:avLst/>
          </a:prstGeom>
        </p:spPr>
      </p:pic>
      <p:sp>
        <p:nvSpPr>
          <p:cNvPr id="3" name="Rectangle 2">
            <a:extLst>
              <a:ext uri="{FF2B5EF4-FFF2-40B4-BE49-F238E27FC236}">
                <a16:creationId xmlns:a16="http://schemas.microsoft.com/office/drawing/2014/main" id="{918A5E27-B5D4-4A01-9DE3-F4FF76DE6E1E}"/>
              </a:ext>
            </a:extLst>
          </p:cNvPr>
          <p:cNvSpPr/>
          <p:nvPr/>
        </p:nvSpPr>
        <p:spPr>
          <a:xfrm>
            <a:off x="0" y="699264"/>
            <a:ext cx="12192000" cy="669324"/>
          </a:xfrm>
          <a:prstGeom prst="rect">
            <a:avLst/>
          </a:prstGeom>
          <a:solidFill>
            <a:schemeClr val="accent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D96EBF7-07C0-47A2-BB2F-D008D9B2C4EB}"/>
              </a:ext>
            </a:extLst>
          </p:cNvPr>
          <p:cNvSpPr>
            <a:spLocks noGrp="1"/>
          </p:cNvSpPr>
          <p:nvPr>
            <p:ph type="title"/>
          </p:nvPr>
        </p:nvSpPr>
        <p:spPr>
          <a:xfrm>
            <a:off x="743038" y="777445"/>
            <a:ext cx="10972800" cy="512897"/>
          </a:xfrm>
        </p:spPr>
        <p:txBody>
          <a:bodyPr/>
          <a:lstStyle/>
          <a:p>
            <a:r>
              <a:rPr lang="en-US" sz="3333" cap="small" dirty="0">
                <a:solidFill>
                  <a:schemeClr val="bg1"/>
                </a:solidFill>
              </a:rPr>
              <a:t>Types of Work-Based Learning</a:t>
            </a:r>
          </a:p>
        </p:txBody>
      </p:sp>
      <p:pic>
        <p:nvPicPr>
          <p:cNvPr id="5" name="Picture 4">
            <a:extLst>
              <a:ext uri="{FF2B5EF4-FFF2-40B4-BE49-F238E27FC236}">
                <a16:creationId xmlns:a16="http://schemas.microsoft.com/office/drawing/2014/main" id="{F58AC68A-6F40-4CAF-B9D4-FE8FC1C64AF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A3C609C3-5D75-4EDA-828B-7D083BC2381C}"/>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886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Internship &amp; Off-Site Placement</a:t>
            </a:r>
          </a:p>
        </p:txBody>
      </p:sp>
      <p:sp>
        <p:nvSpPr>
          <p:cNvPr id="6" name="TextBox 5">
            <a:extLst>
              <a:ext uri="{FF2B5EF4-FFF2-40B4-BE49-F238E27FC236}">
                <a16:creationId xmlns:a16="http://schemas.microsoft.com/office/drawing/2014/main" id="{E22CE88B-792C-4977-A312-337514189AEB}"/>
              </a:ext>
            </a:extLst>
          </p:cNvPr>
          <p:cNvSpPr txBox="1"/>
          <p:nvPr/>
        </p:nvSpPr>
        <p:spPr>
          <a:xfrm>
            <a:off x="4070196" y="1443841"/>
            <a:ext cx="774452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work at the physical location of the employer, during, before and/or after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clients/customers as is commiserate with the work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an employee/intern of the business and should have a designated employer/supervisor.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Educator can supervise and evaluate: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a:t>
            </a:r>
          </a:p>
        </p:txBody>
      </p:sp>
      <p:pic>
        <p:nvPicPr>
          <p:cNvPr id="8" name="Content Placeholder 7">
            <a:extLst>
              <a:ext uri="{FF2B5EF4-FFF2-40B4-BE49-F238E27FC236}">
                <a16:creationId xmlns:a16="http://schemas.microsoft.com/office/drawing/2014/main" id="{9506066A-3870-4961-8B98-D27E8D4398CE}"/>
              </a:ext>
            </a:extLst>
          </p:cNvPr>
          <p:cNvPicPr>
            <a:picLocks noGrp="1" noChangeAspect="1"/>
          </p:cNvPicPr>
          <p:nvPr>
            <p:ph idx="1"/>
          </p:nvPr>
        </p:nvPicPr>
        <p:blipFill>
          <a:blip r:embed="rId2"/>
          <a:stretch>
            <a:fillRect/>
          </a:stretch>
        </p:blipFill>
        <p:spPr>
          <a:xfrm>
            <a:off x="559418" y="1179576"/>
            <a:ext cx="3341784" cy="4498848"/>
          </a:xfrm>
        </p:spPr>
      </p:pic>
      <p:pic>
        <p:nvPicPr>
          <p:cNvPr id="5" name="Picture 4">
            <a:extLst>
              <a:ext uri="{FF2B5EF4-FFF2-40B4-BE49-F238E27FC236}">
                <a16:creationId xmlns:a16="http://schemas.microsoft.com/office/drawing/2014/main" id="{ACE296EF-E3E0-4CF5-800E-2F626FA3FA9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40F57127-7840-4C9F-A2AB-880883483D5E}"/>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4302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E50283-5DD7-452A-8C4F-033945BC9D19}"/>
              </a:ext>
            </a:extLst>
          </p:cNvPr>
          <p:cNvSpPr/>
          <p:nvPr/>
        </p:nvSpPr>
        <p:spPr>
          <a:xfrm>
            <a:off x="0" y="0"/>
            <a:ext cx="3926994" cy="6331857"/>
          </a:xfrm>
          <a:prstGeom prst="rect">
            <a:avLst/>
          </a:prstGeom>
          <a:solidFill>
            <a:srgbClr val="B0CDE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C7E2520-7DF9-4FCA-AC46-5B83A45BEAB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386650" y="109166"/>
            <a:ext cx="6181880" cy="6188395"/>
          </a:xfrm>
          <a:prstGeom prst="rect">
            <a:avLst/>
          </a:prstGeom>
        </p:spPr>
      </p:pic>
      <p:pic>
        <p:nvPicPr>
          <p:cNvPr id="7" name="Picture 6">
            <a:extLst>
              <a:ext uri="{FF2B5EF4-FFF2-40B4-BE49-F238E27FC236}">
                <a16:creationId xmlns:a16="http://schemas.microsoft.com/office/drawing/2014/main" id="{10E52181-569F-4323-82D8-BB140EC35F76}"/>
              </a:ext>
            </a:extLst>
          </p:cNvPr>
          <p:cNvPicPr>
            <a:picLocks noChangeAspect="1"/>
          </p:cNvPicPr>
          <p:nvPr/>
        </p:nvPicPr>
        <p:blipFill>
          <a:blip r:embed="rId4"/>
          <a:stretch>
            <a:fillRect/>
          </a:stretch>
        </p:blipFill>
        <p:spPr>
          <a:xfrm>
            <a:off x="4623470" y="6358108"/>
            <a:ext cx="2945060" cy="496629"/>
          </a:xfrm>
          <a:prstGeom prst="rect">
            <a:avLst/>
          </a:prstGeom>
        </p:spPr>
      </p:pic>
      <p:pic>
        <p:nvPicPr>
          <p:cNvPr id="8" name="Picture 7">
            <a:extLst>
              <a:ext uri="{FF2B5EF4-FFF2-40B4-BE49-F238E27FC236}">
                <a16:creationId xmlns:a16="http://schemas.microsoft.com/office/drawing/2014/main" id="{65A5B634-AA0D-4ECD-89FE-2BB68E22AB80}"/>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
        <p:nvSpPr>
          <p:cNvPr id="9" name="Title 1">
            <a:extLst>
              <a:ext uri="{FF2B5EF4-FFF2-40B4-BE49-F238E27FC236}">
                <a16:creationId xmlns:a16="http://schemas.microsoft.com/office/drawing/2014/main" id="{D5EA94CC-6CF6-4ECA-AFBE-8361DDF92AF3}"/>
              </a:ext>
            </a:extLst>
          </p:cNvPr>
          <p:cNvSpPr txBox="1">
            <a:spLocks/>
          </p:cNvSpPr>
          <p:nvPr/>
        </p:nvSpPr>
        <p:spPr>
          <a:xfrm>
            <a:off x="6665497" y="1065252"/>
            <a:ext cx="4204137" cy="8672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cap="small" dirty="0">
                <a:latin typeface="Arial" panose="020B0604020202020204" pitchFamily="34" charset="0"/>
                <a:cs typeface="Arial" panose="020B0604020202020204" pitchFamily="34" charset="0"/>
              </a:rPr>
              <a:t>Brenna Bartlett</a:t>
            </a:r>
          </a:p>
        </p:txBody>
      </p:sp>
      <p:sp>
        <p:nvSpPr>
          <p:cNvPr id="10" name="Text Placeholder 3">
            <a:extLst>
              <a:ext uri="{FF2B5EF4-FFF2-40B4-BE49-F238E27FC236}">
                <a16:creationId xmlns:a16="http://schemas.microsoft.com/office/drawing/2014/main" id="{217B2D25-48F1-4605-9B14-2C1FE096D276}"/>
              </a:ext>
            </a:extLst>
          </p:cNvPr>
          <p:cNvSpPr txBox="1">
            <a:spLocks/>
          </p:cNvSpPr>
          <p:nvPr/>
        </p:nvSpPr>
        <p:spPr>
          <a:xfrm>
            <a:off x="5626158" y="2375057"/>
            <a:ext cx="6282813" cy="1717159"/>
          </a:xfrm>
          <a:prstGeom prst="rect">
            <a:avLst/>
          </a:prstGeom>
          <a:no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600" cap="small" dirty="0">
                <a:latin typeface="Arial" panose="020B0604020202020204" pitchFamily="34" charset="0"/>
                <a:cs typeface="Arial" panose="020B0604020202020204" pitchFamily="34" charset="0"/>
              </a:rPr>
              <a:t>Assistant Director</a:t>
            </a:r>
          </a:p>
          <a:p>
            <a:pPr algn="ctr"/>
            <a:r>
              <a:rPr lang="en-US" sz="2600" cap="small" dirty="0">
                <a:latin typeface="Arial" panose="020B0604020202020204" pitchFamily="34" charset="0"/>
                <a:cs typeface="Arial" panose="020B0604020202020204" pitchFamily="34" charset="0"/>
              </a:rPr>
              <a:t>Office of Career-Technical Education</a:t>
            </a:r>
          </a:p>
          <a:p>
            <a:pPr algn="ctr"/>
            <a:r>
              <a:rPr lang="en-US" sz="2600" cap="small" dirty="0">
                <a:latin typeface="Arial" panose="020B0604020202020204" pitchFamily="34" charset="0"/>
                <a:cs typeface="Arial" panose="020B0604020202020204" pitchFamily="34" charset="0"/>
              </a:rPr>
              <a:t>Ohio Department of Education</a:t>
            </a:r>
          </a:p>
        </p:txBody>
      </p:sp>
      <p:pic>
        <p:nvPicPr>
          <p:cNvPr id="16" name="Picture 15">
            <a:extLst>
              <a:ext uri="{FF2B5EF4-FFF2-40B4-BE49-F238E27FC236}">
                <a16:creationId xmlns:a16="http://schemas.microsoft.com/office/drawing/2014/main" id="{4D9F7816-36A9-4B17-B699-337B31059123}"/>
              </a:ext>
            </a:extLst>
          </p:cNvPr>
          <p:cNvPicPr>
            <a:picLocks noChangeAspect="1"/>
          </p:cNvPicPr>
          <p:nvPr/>
        </p:nvPicPr>
        <p:blipFill>
          <a:blip r:embed="rId6"/>
          <a:stretch>
            <a:fillRect/>
          </a:stretch>
        </p:blipFill>
        <p:spPr>
          <a:xfrm>
            <a:off x="749175" y="1010669"/>
            <a:ext cx="4336770" cy="4336770"/>
          </a:xfrm>
          <a:prstGeom prst="rect">
            <a:avLst/>
          </a:prstGeom>
          <a:solidFill>
            <a:srgbClr val="73A5CC"/>
          </a:solidFill>
          <a:ln w="19050" cap="flat" cmpd="sng" algn="ctr">
            <a:solidFill>
              <a:srgbClr val="C00000"/>
            </a:solidFill>
            <a:prstDash val="solid"/>
          </a:ln>
          <a:effectLst/>
        </p:spPr>
      </p:pic>
      <p:pic>
        <p:nvPicPr>
          <p:cNvPr id="17" name="Picture 16">
            <a:extLst>
              <a:ext uri="{FF2B5EF4-FFF2-40B4-BE49-F238E27FC236}">
                <a16:creationId xmlns:a16="http://schemas.microsoft.com/office/drawing/2014/main" id="{4A7F743B-80B5-4E7B-8C2C-DA8166FE55FE}"/>
              </a:ext>
            </a:extLst>
          </p:cNvPr>
          <p:cNvPicPr>
            <a:picLocks noChangeAspect="1"/>
          </p:cNvPicPr>
          <p:nvPr/>
        </p:nvPicPr>
        <p:blipFill>
          <a:blip r:embed="rId7"/>
          <a:stretch>
            <a:fillRect/>
          </a:stretch>
        </p:blipFill>
        <p:spPr>
          <a:xfrm>
            <a:off x="6807258" y="4742848"/>
            <a:ext cx="3926994" cy="659174"/>
          </a:xfrm>
          <a:prstGeom prst="rect">
            <a:avLst/>
          </a:prstGeom>
        </p:spPr>
      </p:pic>
    </p:spTree>
    <p:extLst>
      <p:ext uri="{BB962C8B-B14F-4D97-AF65-F5344CB8AC3E}">
        <p14:creationId xmlns:p14="http://schemas.microsoft.com/office/powerpoint/2010/main" val="126148371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Internship &amp; Off-Site Placement</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from employer. Student will work with educator to align work tasks to learning standards.</a:t>
            </a:r>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893026" y="3520135"/>
          <a:ext cx="10405947" cy="2108200"/>
        </p:xfrm>
        <a:graphic>
          <a:graphicData uri="http://schemas.openxmlformats.org/drawingml/2006/table">
            <a:tbl>
              <a:tblPr firstRow="1" bandRow="1">
                <a:tableStyleId>{5C22544A-7EE6-4342-B048-85BDC9FD1C3A}</a:tableStyleId>
              </a:tblPr>
              <a:tblGrid>
                <a:gridCol w="3736731">
                  <a:extLst>
                    <a:ext uri="{9D8B030D-6E8A-4147-A177-3AD203B41FA5}">
                      <a16:colId xmlns:a16="http://schemas.microsoft.com/office/drawing/2014/main" val="256474573"/>
                    </a:ext>
                  </a:extLst>
                </a:gridCol>
                <a:gridCol w="3200567">
                  <a:extLst>
                    <a:ext uri="{9D8B030D-6E8A-4147-A177-3AD203B41FA5}">
                      <a16:colId xmlns:a16="http://schemas.microsoft.com/office/drawing/2014/main" val="3407376584"/>
                    </a:ext>
                  </a:extLst>
                </a:gridCol>
                <a:gridCol w="3468649">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BUS 5.9.11 </a:t>
                      </a:r>
                      <a:r>
                        <a:rPr lang="en-US" sz="1800">
                          <a:latin typeface="Arial" panose="020B0604020202020204" pitchFamily="34" charset="0"/>
                          <a:cs typeface="Arial" panose="020B0604020202020204" pitchFamily="34" charset="0"/>
                        </a:rPr>
                        <a:t>Employ publicity to inform audiences of business activities, to create goodwill and to establish or reinforce brand (e.g., press releases, public-service announcements, press kits).</a:t>
                      </a:r>
                    </a:p>
                  </a:txBody>
                  <a:tcPr anchor="ctr"/>
                </a:tc>
                <a:tc>
                  <a:txBody>
                    <a:bodyPr/>
                    <a:lstStyle/>
                    <a:p>
                      <a:pPr algn="ctr"/>
                      <a:r>
                        <a:rPr lang="en-US" sz="1800">
                          <a:latin typeface="Arial" panose="020B0604020202020204" pitchFamily="34" charset="0"/>
                          <a:cs typeface="Arial" panose="020B0604020202020204" pitchFamily="34" charset="0"/>
                        </a:rPr>
                        <a:t>Draft press release for upcoming change in organization leadership.</a:t>
                      </a:r>
                    </a:p>
                  </a:txBody>
                  <a:tcPr anchor="ctr"/>
                </a:tc>
                <a:tc>
                  <a:txBody>
                    <a:bodyPr/>
                    <a:lstStyle/>
                    <a:p>
                      <a:pPr algn="ctr"/>
                      <a:r>
                        <a:rPr lang="en-US" sz="1800">
                          <a:latin typeface="Arial" panose="020B0604020202020204" pitchFamily="34" charset="0"/>
                          <a:cs typeface="Arial" panose="020B0604020202020204" pitchFamily="34" charset="0"/>
                        </a:rPr>
                        <a:t>Completed Press Release; Employer Evaluation</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72F2AFBE-0E14-4717-BC34-2BA9F52CF3B1}"/>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5D1B6F1D-11E5-447E-8C2B-280E7B2C377E}"/>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206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Apprenticeship &amp; Pre-Apprenticeship</a:t>
            </a:r>
          </a:p>
        </p:txBody>
      </p:sp>
      <p:sp>
        <p:nvSpPr>
          <p:cNvPr id="6" name="TextBox 5">
            <a:extLst>
              <a:ext uri="{FF2B5EF4-FFF2-40B4-BE49-F238E27FC236}">
                <a16:creationId xmlns:a16="http://schemas.microsoft.com/office/drawing/2014/main" id="{E22CE88B-792C-4977-A312-337514189AEB}"/>
              </a:ext>
            </a:extLst>
          </p:cNvPr>
          <p:cNvSpPr txBox="1"/>
          <p:nvPr/>
        </p:nvSpPr>
        <p:spPr>
          <a:xfrm>
            <a:off x="4070196" y="1443841"/>
            <a:ext cx="774452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work at a work site as determined by the recognized operating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clients/customers as is commiserate with the work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an apprentice/pre-apprentice of the business and should have a designated business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Educator can supervise and evaluate: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a:t>
            </a:r>
          </a:p>
        </p:txBody>
      </p:sp>
      <p:pic>
        <p:nvPicPr>
          <p:cNvPr id="7" name="Content Placeholder 6">
            <a:extLst>
              <a:ext uri="{FF2B5EF4-FFF2-40B4-BE49-F238E27FC236}">
                <a16:creationId xmlns:a16="http://schemas.microsoft.com/office/drawing/2014/main" id="{FDD794AA-A5DB-4AB7-928B-7634074DAB6A}"/>
              </a:ext>
            </a:extLst>
          </p:cNvPr>
          <p:cNvPicPr>
            <a:picLocks noGrp="1" noChangeAspect="1"/>
          </p:cNvPicPr>
          <p:nvPr>
            <p:ph idx="1"/>
          </p:nvPr>
        </p:nvPicPr>
        <p:blipFill>
          <a:blip r:embed="rId2"/>
          <a:stretch>
            <a:fillRect/>
          </a:stretch>
        </p:blipFill>
        <p:spPr>
          <a:xfrm>
            <a:off x="569012" y="1179576"/>
            <a:ext cx="3302666" cy="4498848"/>
          </a:xfrm>
        </p:spPr>
      </p:pic>
      <p:pic>
        <p:nvPicPr>
          <p:cNvPr id="5" name="Picture 4">
            <a:extLst>
              <a:ext uri="{FF2B5EF4-FFF2-40B4-BE49-F238E27FC236}">
                <a16:creationId xmlns:a16="http://schemas.microsoft.com/office/drawing/2014/main" id="{60F7E6F0-9C34-4769-973E-AB9B86EB003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157C6E3D-E835-49A3-8693-99B796728B3C}"/>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12919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Apprenticeship &amp; Pre-Apprenticeship</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Work tasks will be aligned to learning standards as part of the execution of the operating plan. The student, employer/business mentor and educator will contribute.</a:t>
            </a:r>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917724"/>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CON 4.2.3 </a:t>
                      </a:r>
                      <a:r>
                        <a:rPr lang="en-US" sz="1800">
                          <a:latin typeface="Arial" panose="020B0604020202020204" pitchFamily="34" charset="0"/>
                          <a:cs typeface="Arial" panose="020B0604020202020204" pitchFamily="34" charset="0"/>
                        </a:rPr>
                        <a:t>Analyze wiring schematics and diagrams to troubleshoot circuits.</a:t>
                      </a:r>
                    </a:p>
                  </a:txBody>
                  <a:tcPr anchor="ctr"/>
                </a:tc>
                <a:tc>
                  <a:txBody>
                    <a:bodyPr/>
                    <a:lstStyle/>
                    <a:p>
                      <a:pPr algn="ctr"/>
                      <a:r>
                        <a:rPr lang="en-US" sz="1800">
                          <a:latin typeface="Arial" panose="020B0604020202020204" pitchFamily="34" charset="0"/>
                          <a:cs typeface="Arial" panose="020B0604020202020204" pitchFamily="34" charset="0"/>
                        </a:rPr>
                        <a:t>Review wiring schematic and adjust.</a:t>
                      </a:r>
                    </a:p>
                  </a:txBody>
                  <a:tcPr anchor="ctr"/>
                </a:tc>
                <a:tc>
                  <a:txBody>
                    <a:bodyPr/>
                    <a:lstStyle/>
                    <a:p>
                      <a:pPr algn="ctr"/>
                      <a:r>
                        <a:rPr lang="en-US" sz="1800">
                          <a:latin typeface="Arial" panose="020B0604020202020204" pitchFamily="34" charset="0"/>
                          <a:cs typeface="Arial" panose="020B0604020202020204" pitchFamily="34" charset="0"/>
                        </a:rPr>
                        <a:t>Employer Evaluation; Student Record on Timesheet </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8F2960B8-3533-47D6-8E9B-77EDA004B221}"/>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D835B063-057C-4AB0-B772-358D981C7E41}"/>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210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Remote or Virtual Placement</a:t>
            </a:r>
          </a:p>
        </p:txBody>
      </p:sp>
      <p:pic>
        <p:nvPicPr>
          <p:cNvPr id="5" name="Content Placeholder 4">
            <a:extLst>
              <a:ext uri="{FF2B5EF4-FFF2-40B4-BE49-F238E27FC236}">
                <a16:creationId xmlns:a16="http://schemas.microsoft.com/office/drawing/2014/main" id="{89225331-18A0-49F9-9BA2-F40B44C7D955}"/>
              </a:ext>
            </a:extLst>
          </p:cNvPr>
          <p:cNvPicPr>
            <a:picLocks noGrp="1" noChangeAspect="1"/>
          </p:cNvPicPr>
          <p:nvPr>
            <p:ph idx="1"/>
          </p:nvPr>
        </p:nvPicPr>
        <p:blipFill>
          <a:blip r:embed="rId2"/>
          <a:stretch>
            <a:fillRect/>
          </a:stretch>
        </p:blipFill>
        <p:spPr>
          <a:xfrm>
            <a:off x="485280" y="1377174"/>
            <a:ext cx="3269698" cy="4499104"/>
          </a:xfrm>
        </p:spPr>
      </p:pic>
      <p:sp>
        <p:nvSpPr>
          <p:cNvPr id="6" name="TextBox 5">
            <a:extLst>
              <a:ext uri="{FF2B5EF4-FFF2-40B4-BE49-F238E27FC236}">
                <a16:creationId xmlns:a16="http://schemas.microsoft.com/office/drawing/2014/main" id="{E22CE88B-792C-4977-A312-337514189AEB}"/>
              </a:ext>
            </a:extLst>
          </p:cNvPr>
          <p:cNvSpPr txBox="1"/>
          <p:nvPr/>
        </p:nvSpPr>
        <p:spPr>
          <a:xfrm>
            <a:off x="4075772" y="1582340"/>
            <a:ext cx="774452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could 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school facilities during or after school hours**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From home before/after school &amp; weekends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client/customer virtually (Zoom, e-mail,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an employee/intern of the business and should have a designated employer/supervisor.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Supervision/evaluation could occur virtually (scheduled 1:1s, e-mail, etc.) with both Employer and Educator supervisors.</a:t>
            </a:r>
          </a:p>
        </p:txBody>
      </p:sp>
      <p:pic>
        <p:nvPicPr>
          <p:cNvPr id="7" name="Picture 6">
            <a:extLst>
              <a:ext uri="{FF2B5EF4-FFF2-40B4-BE49-F238E27FC236}">
                <a16:creationId xmlns:a16="http://schemas.microsoft.com/office/drawing/2014/main" id="{3EBDCF28-CD72-4FD6-8BAB-EFF0F547A5D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FED8EC6C-6C11-41A7-8851-65351DD1D0FF}"/>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5470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Remote or Virtual Placement</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from employer. Student will work with educator to align work tasks to learning standards.</a:t>
            </a:r>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785839"/>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err="1">
                          <a:latin typeface="Arial" panose="020B0604020202020204" pitchFamily="34" charset="0"/>
                          <a:cs typeface="Arial" panose="020B0604020202020204" pitchFamily="34" charset="0"/>
                        </a:rPr>
                        <a:t>A&amp;C</a:t>
                      </a:r>
                      <a:r>
                        <a:rPr lang="en-US" sz="1800" b="1">
                          <a:latin typeface="Arial" panose="020B0604020202020204" pitchFamily="34" charset="0"/>
                          <a:cs typeface="Arial" panose="020B0604020202020204" pitchFamily="34" charset="0"/>
                        </a:rPr>
                        <a:t> 4.7.5. </a:t>
                      </a:r>
                      <a:r>
                        <a:rPr lang="en-US" sz="1800">
                          <a:latin typeface="Arial" panose="020B0604020202020204" pitchFamily="34" charset="0"/>
                          <a:cs typeface="Arial" panose="020B0604020202020204" pitchFamily="34" charset="0"/>
                        </a:rPr>
                        <a:t>Correct color, condense and enhance a video production. </a:t>
                      </a:r>
                    </a:p>
                  </a:txBody>
                  <a:tcPr anchor="ctr"/>
                </a:tc>
                <a:tc>
                  <a:txBody>
                    <a:bodyPr/>
                    <a:lstStyle/>
                    <a:p>
                      <a:pPr algn="ctr"/>
                      <a:r>
                        <a:rPr lang="en-US" sz="1800">
                          <a:latin typeface="Arial" panose="020B0604020202020204" pitchFamily="34" charset="0"/>
                          <a:cs typeface="Arial" panose="020B0604020202020204" pitchFamily="34" charset="0"/>
                        </a:rPr>
                        <a:t>Edit video file for website. </a:t>
                      </a:r>
                    </a:p>
                  </a:txBody>
                  <a:tcPr anchor="ctr"/>
                </a:tc>
                <a:tc>
                  <a:txBody>
                    <a:bodyPr/>
                    <a:lstStyle/>
                    <a:p>
                      <a:pPr algn="ctr"/>
                      <a:r>
                        <a:rPr lang="en-US" sz="1800">
                          <a:latin typeface="Arial" panose="020B0604020202020204" pitchFamily="34" charset="0"/>
                          <a:cs typeface="Arial" panose="020B0604020202020204" pitchFamily="34" charset="0"/>
                        </a:rPr>
                        <a:t>Completed Video/Webpage; Student Journal</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5F80703D-F53F-4BC3-AA68-B019EC4C5C3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B91241E3-CFD6-403D-8237-9687BF72AE86}"/>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0496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Entrepreneurship</a:t>
            </a:r>
          </a:p>
        </p:txBody>
      </p:sp>
      <p:sp>
        <p:nvSpPr>
          <p:cNvPr id="6" name="TextBox 5">
            <a:extLst>
              <a:ext uri="{FF2B5EF4-FFF2-40B4-BE49-F238E27FC236}">
                <a16:creationId xmlns:a16="http://schemas.microsoft.com/office/drawing/2014/main" id="{E22CE88B-792C-4977-A312-337514189AEB}"/>
              </a:ext>
            </a:extLst>
          </p:cNvPr>
          <p:cNvSpPr txBox="1"/>
          <p:nvPr/>
        </p:nvSpPr>
        <p:spPr>
          <a:xfrm>
            <a:off x="4121780" y="1720839"/>
            <a:ext cx="77445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could 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school facilities during or after school hours**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From home before/after school &amp; weekends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another location or work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clients/customers directly.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Both the educator and the business mentor will supervise and evaluate work as it is completed independently by the student.</a:t>
            </a:r>
          </a:p>
        </p:txBody>
      </p:sp>
      <p:pic>
        <p:nvPicPr>
          <p:cNvPr id="10" name="Picture 9">
            <a:extLst>
              <a:ext uri="{FF2B5EF4-FFF2-40B4-BE49-F238E27FC236}">
                <a16:creationId xmlns:a16="http://schemas.microsoft.com/office/drawing/2014/main" id="{E7F34A4A-F924-4B48-8003-D926B3D00963}"/>
              </a:ext>
            </a:extLst>
          </p:cNvPr>
          <p:cNvPicPr>
            <a:picLocks noChangeAspect="1"/>
          </p:cNvPicPr>
          <p:nvPr/>
        </p:nvPicPr>
        <p:blipFill>
          <a:blip r:embed="rId2"/>
          <a:stretch>
            <a:fillRect/>
          </a:stretch>
        </p:blipFill>
        <p:spPr>
          <a:xfrm>
            <a:off x="772519" y="1179575"/>
            <a:ext cx="3065360" cy="4498848"/>
          </a:xfrm>
          <a:prstGeom prst="rect">
            <a:avLst/>
          </a:prstGeom>
        </p:spPr>
      </p:pic>
      <p:pic>
        <p:nvPicPr>
          <p:cNvPr id="5" name="Picture 4">
            <a:extLst>
              <a:ext uri="{FF2B5EF4-FFF2-40B4-BE49-F238E27FC236}">
                <a16:creationId xmlns:a16="http://schemas.microsoft.com/office/drawing/2014/main" id="{E8E5F3D5-0CF1-466E-B867-5463CF004CD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23799CB2-6772-4F41-BA47-F5FA942814D3}"/>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5885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Entrepreneurship</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a:xfrm>
            <a:off x="609600" y="1522857"/>
            <a:ext cx="10972800" cy="4525963"/>
          </a:xfrm>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with Educator input. Business mentor will also review and advise on work tasks.</a:t>
            </a:r>
            <a:endParaRPr lang="en-US" sz="2800" dirty="0"/>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785839"/>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AG 8.4.14. </a:t>
                      </a:r>
                      <a:r>
                        <a:rPr lang="en-US" sz="1800">
                          <a:latin typeface="Arial" panose="020B0604020202020204" pitchFamily="34" charset="0"/>
                          <a:cs typeface="Arial" panose="020B0604020202020204" pitchFamily="34" charset="0"/>
                        </a:rPr>
                        <a:t>Control plant growth through mechanical and chemical means. </a:t>
                      </a:r>
                    </a:p>
                  </a:txBody>
                  <a:tcPr anchor="ctr"/>
                </a:tc>
                <a:tc>
                  <a:txBody>
                    <a:bodyPr/>
                    <a:lstStyle/>
                    <a:p>
                      <a:pPr algn="ctr"/>
                      <a:r>
                        <a:rPr lang="en-US" sz="1800">
                          <a:latin typeface="Arial" panose="020B0604020202020204" pitchFamily="34" charset="0"/>
                          <a:cs typeface="Arial" panose="020B0604020202020204" pitchFamily="34" charset="0"/>
                        </a:rPr>
                        <a:t>Prepare fern plants for sale in greenhouse. </a:t>
                      </a:r>
                    </a:p>
                  </a:txBody>
                  <a:tcPr anchor="ctr"/>
                </a:tc>
                <a:tc>
                  <a:txBody>
                    <a:bodyPr/>
                    <a:lstStyle/>
                    <a:p>
                      <a:pPr algn="ctr"/>
                      <a:r>
                        <a:rPr lang="en-US" sz="1800">
                          <a:latin typeface="Arial" panose="020B0604020202020204" pitchFamily="34" charset="0"/>
                          <a:cs typeface="Arial" panose="020B0604020202020204" pitchFamily="34" charset="0"/>
                        </a:rPr>
                        <a:t>Student Record on Timesheet; Inventory Records; Student Artifact</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EA9A797E-26ED-41BC-BE22-A059A6329EC5}"/>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9E545CC8-C2DE-4D44-B899-FE9D17B6A3B4}"/>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06472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School-Based Enterprise</a:t>
            </a:r>
          </a:p>
        </p:txBody>
      </p:sp>
      <p:sp>
        <p:nvSpPr>
          <p:cNvPr id="6" name="TextBox 5">
            <a:extLst>
              <a:ext uri="{FF2B5EF4-FFF2-40B4-BE49-F238E27FC236}">
                <a16:creationId xmlns:a16="http://schemas.microsoft.com/office/drawing/2014/main" id="{E22CE88B-792C-4977-A312-337514189AEB}"/>
              </a:ext>
            </a:extLst>
          </p:cNvPr>
          <p:cNvSpPr txBox="1"/>
          <p:nvPr/>
        </p:nvSpPr>
        <p:spPr>
          <a:xfrm>
            <a:off x="3992137" y="1720840"/>
            <a:ext cx="77445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will likely work in the school facilities, during or after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will interact with clients/customers through services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Educator will likely be primary or day-to-day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Business mentor can supervise and evaluate: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 (**sustained interaction)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Evaluations should be documented for each student</a:t>
            </a:r>
          </a:p>
        </p:txBody>
      </p:sp>
      <p:pic>
        <p:nvPicPr>
          <p:cNvPr id="8" name="Picture 7">
            <a:extLst>
              <a:ext uri="{FF2B5EF4-FFF2-40B4-BE49-F238E27FC236}">
                <a16:creationId xmlns:a16="http://schemas.microsoft.com/office/drawing/2014/main" id="{C7B69B2B-499B-44C7-AD81-A26823928F5E}"/>
              </a:ext>
            </a:extLst>
          </p:cNvPr>
          <p:cNvPicPr>
            <a:picLocks noChangeAspect="1"/>
          </p:cNvPicPr>
          <p:nvPr/>
        </p:nvPicPr>
        <p:blipFill>
          <a:blip r:embed="rId2"/>
          <a:stretch>
            <a:fillRect/>
          </a:stretch>
        </p:blipFill>
        <p:spPr>
          <a:xfrm>
            <a:off x="366132" y="1165301"/>
            <a:ext cx="3341648" cy="4959007"/>
          </a:xfrm>
          <a:prstGeom prst="rect">
            <a:avLst/>
          </a:prstGeom>
        </p:spPr>
      </p:pic>
      <p:pic>
        <p:nvPicPr>
          <p:cNvPr id="5" name="Picture 4">
            <a:extLst>
              <a:ext uri="{FF2B5EF4-FFF2-40B4-BE49-F238E27FC236}">
                <a16:creationId xmlns:a16="http://schemas.microsoft.com/office/drawing/2014/main" id="{DF7CA8CE-1C0D-46EF-B29E-AA0C356221F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E0DD4D1E-42B5-4F7A-B5F6-1A7A672683B2}"/>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473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School-Based Enterprise</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(may identify as group or team) with Educator input. Business mentor will also review and advise on work tasks.</a:t>
            </a: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769112"/>
          <a:ext cx="9991491" cy="152908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a:latin typeface="Arial" panose="020B0604020202020204" pitchFamily="34" charset="0"/>
                          <a:cs typeface="Arial" panose="020B0604020202020204" pitchFamily="34" charset="0"/>
                        </a:rPr>
                        <a:t>Learning Standard</a:t>
                      </a:r>
                    </a:p>
                  </a:txBody>
                  <a:tcPr anchor="ctr"/>
                </a:tc>
                <a:tc>
                  <a:txBody>
                    <a:bodyPr/>
                    <a:lstStyle/>
                    <a:p>
                      <a:pPr algn="ctr"/>
                      <a:r>
                        <a:rPr lang="en-US">
                          <a:latin typeface="Arial" panose="020B0604020202020204" pitchFamily="34" charset="0"/>
                          <a:cs typeface="Arial" panose="020B0604020202020204" pitchFamily="34" charset="0"/>
                        </a:rPr>
                        <a:t>Work-Based Demonstration</a:t>
                      </a:r>
                    </a:p>
                  </a:txBody>
                  <a:tcPr anchor="ctr"/>
                </a:tc>
                <a:tc>
                  <a:txBody>
                    <a:bodyPr/>
                    <a:lstStyle/>
                    <a:p>
                      <a:pPr algn="ctr"/>
                      <a:r>
                        <a:rPr lang="en-US">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b="1">
                          <a:latin typeface="Arial" panose="020B0604020202020204" pitchFamily="34" charset="0"/>
                          <a:cs typeface="Arial" panose="020B0604020202020204" pitchFamily="34" charset="0"/>
                        </a:rPr>
                        <a:t>H&amp;T </a:t>
                      </a:r>
                      <a:r>
                        <a:rPr lang="en-US" sz="1750" b="1" kern="1200">
                          <a:solidFill>
                            <a:schemeClr val="dk1"/>
                          </a:solidFill>
                          <a:effectLst/>
                          <a:latin typeface="Arial" panose="020B0604020202020204" pitchFamily="34" charset="0"/>
                          <a:ea typeface="+mn-ea"/>
                          <a:cs typeface="Arial" panose="020B0604020202020204" pitchFamily="34" charset="0"/>
                        </a:rPr>
                        <a:t>3.3.10. </a:t>
                      </a:r>
                      <a:r>
                        <a:rPr lang="en-US" sz="1750" kern="1200">
                          <a:solidFill>
                            <a:schemeClr val="dk1"/>
                          </a:solidFill>
                          <a:effectLst/>
                          <a:latin typeface="Arial" panose="020B0604020202020204" pitchFamily="34" charset="0"/>
                          <a:ea typeface="+mn-ea"/>
                          <a:cs typeface="Arial" panose="020B0604020202020204" pitchFamily="34" charset="0"/>
                        </a:rPr>
                        <a:t>Mark, label, store and dispose of food and food by-products.</a:t>
                      </a:r>
                      <a:endParaRPr lang="en-US">
                        <a:latin typeface="Arial" panose="020B0604020202020204" pitchFamily="34" charset="0"/>
                        <a:cs typeface="Arial" panose="020B0604020202020204" pitchFamily="34" charset="0"/>
                      </a:endParaRPr>
                    </a:p>
                  </a:txBody>
                  <a:tcPr anchor="ctr"/>
                </a:tc>
                <a:tc>
                  <a:txBody>
                    <a:bodyPr/>
                    <a:lstStyle/>
                    <a:p>
                      <a:pPr algn="ctr"/>
                      <a:r>
                        <a:rPr lang="en-US">
                          <a:latin typeface="Arial" panose="020B0604020202020204" pitchFamily="34" charset="0"/>
                          <a:cs typeface="Arial" panose="020B0604020202020204" pitchFamily="34" charset="0"/>
                        </a:rPr>
                        <a:t>Follow procedure for proper labeling, storage and rotation of food products in production kitchen for bakery.</a:t>
                      </a:r>
                    </a:p>
                  </a:txBody>
                  <a:tcPr anchor="ctr"/>
                </a:tc>
                <a:tc>
                  <a:txBody>
                    <a:bodyPr/>
                    <a:lstStyle/>
                    <a:p>
                      <a:pPr algn="ctr"/>
                      <a:r>
                        <a:rPr lang="en-US">
                          <a:latin typeface="Arial" panose="020B0604020202020204" pitchFamily="34" charset="0"/>
                          <a:cs typeface="Arial" panose="020B0604020202020204" pitchFamily="34" charset="0"/>
                        </a:rPr>
                        <a:t>Student Record on Timesheet; Monthly Evaluation</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67A9F252-2C25-4AE8-851F-6C2B74EFA6B3}"/>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8F12E2C7-1130-4230-A22C-ABA1E4973E37}"/>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14741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Simulated Work Environment</a:t>
            </a:r>
          </a:p>
        </p:txBody>
      </p:sp>
      <p:sp>
        <p:nvSpPr>
          <p:cNvPr id="6" name="TextBox 5">
            <a:extLst>
              <a:ext uri="{FF2B5EF4-FFF2-40B4-BE49-F238E27FC236}">
                <a16:creationId xmlns:a16="http://schemas.microsoft.com/office/drawing/2014/main" id="{E22CE88B-792C-4977-A312-337514189AEB}"/>
              </a:ext>
            </a:extLst>
          </p:cNvPr>
          <p:cNvSpPr txBox="1"/>
          <p:nvPr/>
        </p:nvSpPr>
        <p:spPr>
          <a:xfrm>
            <a:off x="3908503" y="1241338"/>
            <a:ext cx="77445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largely depend on design of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could 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school facilities during or after school hours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home before/after school &amp; weekends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Automotive Tech: Student works in the lab setting, interacts with customers who bring cars in for repair.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Educator will likely be primary or day-to-day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mentor can supervise and evaluate: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 (**sustained interaction)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Evaluations should be documented for each student</a:t>
            </a:r>
          </a:p>
        </p:txBody>
      </p:sp>
      <p:pic>
        <p:nvPicPr>
          <p:cNvPr id="4" name="Picture 3">
            <a:extLst>
              <a:ext uri="{FF2B5EF4-FFF2-40B4-BE49-F238E27FC236}">
                <a16:creationId xmlns:a16="http://schemas.microsoft.com/office/drawing/2014/main" id="{1C899826-6D68-49E3-9F8C-FBFC6ECED126}"/>
              </a:ext>
            </a:extLst>
          </p:cNvPr>
          <p:cNvPicPr>
            <a:picLocks noChangeAspect="1"/>
          </p:cNvPicPr>
          <p:nvPr/>
        </p:nvPicPr>
        <p:blipFill>
          <a:blip r:embed="rId2"/>
          <a:stretch>
            <a:fillRect/>
          </a:stretch>
        </p:blipFill>
        <p:spPr>
          <a:xfrm>
            <a:off x="538976" y="1098404"/>
            <a:ext cx="3207834" cy="4844753"/>
          </a:xfrm>
          <a:prstGeom prst="rect">
            <a:avLst/>
          </a:prstGeom>
        </p:spPr>
      </p:pic>
      <p:pic>
        <p:nvPicPr>
          <p:cNvPr id="5" name="Picture 4">
            <a:extLst>
              <a:ext uri="{FF2B5EF4-FFF2-40B4-BE49-F238E27FC236}">
                <a16:creationId xmlns:a16="http://schemas.microsoft.com/office/drawing/2014/main" id="{E7AEB1A4-5F02-4708-BD4E-F026ED9FDA8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7FB0269D-6150-4C84-9FF8-3ED26B114E0A}"/>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3323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45089017-3726-457E-84F7-A9DF37C87201}"/>
              </a:ext>
            </a:extLst>
          </p:cNvPr>
          <p:cNvSpPr txBox="1"/>
          <p:nvPr/>
        </p:nvSpPr>
        <p:spPr>
          <a:xfrm>
            <a:off x="0" y="-10510"/>
            <a:ext cx="8209127" cy="584775"/>
          </a:xfrm>
          <a:prstGeom prst="rect">
            <a:avLst/>
          </a:prstGeom>
          <a:solidFill>
            <a:schemeClr val="accent1">
              <a:lumMod val="60000"/>
              <a:lumOff val="40000"/>
            </a:schemeClr>
          </a:solidFill>
          <a:ln w="12700">
            <a:solidFill>
              <a:srgbClr val="C00000"/>
            </a:solidFill>
          </a:ln>
        </p:spPr>
        <p:txBody>
          <a:bodyPr wrap="square" rtlCol="0">
            <a:spAutoFit/>
          </a:bodyPr>
          <a:lstStyle/>
          <a:p>
            <a:pPr algn="ctr"/>
            <a:r>
              <a:rPr lang="en-US" sz="3200" cap="small" dirty="0">
                <a:solidFill>
                  <a:srgbClr val="221100"/>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Ohio Tech Prep Chief Administrators</a:t>
            </a:r>
          </a:p>
        </p:txBody>
      </p:sp>
      <p:pic>
        <p:nvPicPr>
          <p:cNvPr id="12" name="Picture 11">
            <a:extLst>
              <a:ext uri="{FF2B5EF4-FFF2-40B4-BE49-F238E27FC236}">
                <a16:creationId xmlns:a16="http://schemas.microsoft.com/office/drawing/2014/main" id="{742BAED9-B45A-4790-9625-A6F5C970740B}"/>
              </a:ext>
            </a:extLst>
          </p:cNvPr>
          <p:cNvPicPr>
            <a:picLocks noChangeAspect="1"/>
          </p:cNvPicPr>
          <p:nvPr/>
        </p:nvPicPr>
        <p:blipFill rotWithShape="1">
          <a:blip r:embed="rId2"/>
          <a:srcRect l="10595" t="8457" r="10535" b="22173"/>
          <a:stretch/>
        </p:blipFill>
        <p:spPr>
          <a:xfrm>
            <a:off x="5239259" y="516755"/>
            <a:ext cx="1713482" cy="2260721"/>
          </a:xfrm>
          <a:prstGeom prst="rect">
            <a:avLst/>
          </a:prstGeom>
          <a:solidFill>
            <a:srgbClr val="73A5CC"/>
          </a:solidFill>
          <a:ln w="15875" cap="flat" cmpd="sng" algn="ctr">
            <a:solidFill>
              <a:srgbClr val="C00000"/>
            </a:solidFill>
            <a:prstDash val="solid"/>
          </a:ln>
          <a:effectLst/>
        </p:spPr>
      </p:pic>
      <p:grpSp>
        <p:nvGrpSpPr>
          <p:cNvPr id="14" name="Group 13">
            <a:extLst>
              <a:ext uri="{FF2B5EF4-FFF2-40B4-BE49-F238E27FC236}">
                <a16:creationId xmlns:a16="http://schemas.microsoft.com/office/drawing/2014/main" id="{51DEB96F-1380-4F35-B0B1-FE8A3A5F1DFD}"/>
              </a:ext>
            </a:extLst>
          </p:cNvPr>
          <p:cNvGrpSpPr/>
          <p:nvPr/>
        </p:nvGrpSpPr>
        <p:grpSpPr>
          <a:xfrm>
            <a:off x="4491854" y="2572576"/>
            <a:ext cx="3208290" cy="767098"/>
            <a:chOff x="385496" y="883031"/>
            <a:chExt cx="4521683" cy="994942"/>
          </a:xfrm>
        </p:grpSpPr>
        <p:sp>
          <p:nvSpPr>
            <p:cNvPr id="15" name="Rectangle 14">
              <a:extLst>
                <a:ext uri="{FF2B5EF4-FFF2-40B4-BE49-F238E27FC236}">
                  <a16:creationId xmlns:a16="http://schemas.microsoft.com/office/drawing/2014/main" id="{81CC69D6-22BE-44CB-B4A2-E8D4A22D49A1}"/>
                </a:ext>
              </a:extLst>
            </p:cNvPr>
            <p:cNvSpPr/>
            <p:nvPr/>
          </p:nvSpPr>
          <p:spPr>
            <a:xfrm>
              <a:off x="385496" y="883031"/>
              <a:ext cx="4521683" cy="994942"/>
            </a:xfrm>
            <a:prstGeom prst="rect">
              <a:avLst/>
            </a:prstGeom>
            <a:solidFill>
              <a:srgbClr val="73A5CC"/>
            </a:solidFill>
            <a:ln w="15875" cap="flat" cmpd="sng" algn="ctr">
              <a:solidFill>
                <a:srgbClr val="C00000"/>
              </a:solidFill>
              <a:prstDash val="solid"/>
            </a:ln>
            <a:effectLst/>
          </p:spPr>
        </p:sp>
        <p:sp>
          <p:nvSpPr>
            <p:cNvPr id="16" name="TextBox 15">
              <a:extLst>
                <a:ext uri="{FF2B5EF4-FFF2-40B4-BE49-F238E27FC236}">
                  <a16:creationId xmlns:a16="http://schemas.microsoft.com/office/drawing/2014/main" id="{E09493AF-1EBE-40B6-AF18-34FC84F788D1}"/>
                </a:ext>
              </a:extLst>
            </p:cNvPr>
            <p:cNvSpPr txBox="1"/>
            <p:nvPr/>
          </p:nvSpPr>
          <p:spPr>
            <a:xfrm>
              <a:off x="385496" y="883031"/>
              <a:ext cx="4521683" cy="994942"/>
            </a:xfrm>
            <a:prstGeom prst="rect">
              <a:avLst/>
            </a:prstGeom>
            <a:solidFill>
              <a:schemeClr val="bg1">
                <a:lumMod val="75000"/>
              </a:schemeClr>
            </a:solid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i="0" u="none" strike="noStrike" kern="0" cap="all" spc="0" normalizeH="0" baseline="0" noProof="0" dirty="0">
                  <a:ln>
                    <a:noFill/>
                  </a:ln>
                  <a:effectLst/>
                  <a:uLnTx/>
                  <a:uFillTx/>
                  <a:latin typeface="Calibri" panose="020F0502020204030204"/>
                  <a:ea typeface="+mn-ea"/>
                  <a:cs typeface="+mn-cs"/>
                </a:rPr>
                <a:t>Naima Lusane</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Northeast</a:t>
              </a:r>
              <a:r>
                <a:rPr kumimoji="0" lang="en-US" sz="1400" b="0" i="0" u="none" strike="noStrike" kern="0" cap="all" spc="0" normalizeH="0" baseline="0" noProof="0" dirty="0">
                  <a:ln>
                    <a:noFill/>
                  </a:ln>
                  <a:effectLst/>
                  <a:uLnTx/>
                  <a:uFillTx/>
                  <a:latin typeface="Calibri" panose="020F0502020204030204"/>
                  <a:ea typeface="+mn-ea"/>
                  <a:cs typeface="+mn-cs"/>
                </a:rPr>
                <a:t> </a:t>
              </a:r>
              <a:r>
                <a:rPr kumimoji="0" lang="en-US" sz="1400" b="0" i="0" u="none" strike="noStrike" kern="0" cap="none" spc="0" normalizeH="0" baseline="0" noProof="0" dirty="0">
                  <a:ln>
                    <a:noFill/>
                  </a:ln>
                  <a:effectLst/>
                  <a:uLnTx/>
                  <a:uFillTx/>
                  <a:latin typeface="Calibri" panose="020F0502020204030204"/>
                  <a:ea typeface="+mn-ea"/>
                  <a:cs typeface="+mn-cs"/>
                </a:rPr>
                <a:t>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i="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17" name="Picture 16">
            <a:extLst>
              <a:ext uri="{FF2B5EF4-FFF2-40B4-BE49-F238E27FC236}">
                <a16:creationId xmlns:a16="http://schemas.microsoft.com/office/drawing/2014/main" id="{A2A83CC3-A961-4E67-B166-456CB080AEDA}"/>
              </a:ext>
            </a:extLst>
          </p:cNvPr>
          <p:cNvPicPr>
            <a:picLocks noChangeAspect="1"/>
          </p:cNvPicPr>
          <p:nvPr/>
        </p:nvPicPr>
        <p:blipFill rotWithShape="1">
          <a:blip r:embed="rId3"/>
          <a:srcRect l="6049" t="1409" r="15688" b="1409"/>
          <a:stretch/>
        </p:blipFill>
        <p:spPr>
          <a:xfrm>
            <a:off x="5239258" y="3454271"/>
            <a:ext cx="1713482" cy="2096765"/>
          </a:xfrm>
          <a:prstGeom prst="rect">
            <a:avLst/>
          </a:prstGeom>
          <a:solidFill>
            <a:srgbClr val="73A5CC"/>
          </a:solidFill>
          <a:ln w="15875" cap="flat" cmpd="sng" algn="ctr">
            <a:solidFill>
              <a:srgbClr val="C00000"/>
            </a:solidFill>
            <a:prstDash val="solid"/>
          </a:ln>
          <a:effectLst/>
        </p:spPr>
      </p:pic>
      <p:pic>
        <p:nvPicPr>
          <p:cNvPr id="21" name="Picture 20">
            <a:extLst>
              <a:ext uri="{FF2B5EF4-FFF2-40B4-BE49-F238E27FC236}">
                <a16:creationId xmlns:a16="http://schemas.microsoft.com/office/drawing/2014/main" id="{041F1664-1C7B-4DA4-A7F9-2A8843315B08}"/>
              </a:ext>
            </a:extLst>
          </p:cNvPr>
          <p:cNvPicPr>
            <a:picLocks noChangeAspect="1"/>
          </p:cNvPicPr>
          <p:nvPr/>
        </p:nvPicPr>
        <p:blipFill rotWithShape="1">
          <a:blip r:embed="rId4"/>
          <a:srcRect l="14177" t="2320" r="7377" b="45380"/>
          <a:stretch/>
        </p:blipFill>
        <p:spPr>
          <a:xfrm>
            <a:off x="8907342" y="516755"/>
            <a:ext cx="1713482" cy="2260721"/>
          </a:xfrm>
          <a:prstGeom prst="rect">
            <a:avLst/>
          </a:prstGeom>
          <a:solidFill>
            <a:srgbClr val="73A5CC"/>
          </a:solidFill>
          <a:ln w="15875" cap="flat" cmpd="sng" algn="ctr">
            <a:solidFill>
              <a:srgbClr val="C00000"/>
            </a:solidFill>
            <a:prstDash val="solid"/>
          </a:ln>
          <a:effectLst/>
        </p:spPr>
      </p:pic>
      <p:grpSp>
        <p:nvGrpSpPr>
          <p:cNvPr id="22" name="Group 21">
            <a:extLst>
              <a:ext uri="{FF2B5EF4-FFF2-40B4-BE49-F238E27FC236}">
                <a16:creationId xmlns:a16="http://schemas.microsoft.com/office/drawing/2014/main" id="{3B1CEAD3-3790-4F18-B8D5-B16214388DD7}"/>
              </a:ext>
            </a:extLst>
          </p:cNvPr>
          <p:cNvGrpSpPr/>
          <p:nvPr/>
        </p:nvGrpSpPr>
        <p:grpSpPr>
          <a:xfrm>
            <a:off x="8159938" y="2572576"/>
            <a:ext cx="3208290" cy="767098"/>
            <a:chOff x="489551" y="1680915"/>
            <a:chExt cx="4401372" cy="953152"/>
          </a:xfrm>
          <a:solidFill>
            <a:schemeClr val="bg1">
              <a:lumMod val="75000"/>
            </a:schemeClr>
          </a:solidFill>
        </p:grpSpPr>
        <p:sp>
          <p:nvSpPr>
            <p:cNvPr id="23" name="Rectangle 22">
              <a:extLst>
                <a:ext uri="{FF2B5EF4-FFF2-40B4-BE49-F238E27FC236}">
                  <a16:creationId xmlns:a16="http://schemas.microsoft.com/office/drawing/2014/main" id="{46802C0E-0B0F-4F57-B672-8397EC94A4BD}"/>
                </a:ext>
              </a:extLst>
            </p:cNvPr>
            <p:cNvSpPr/>
            <p:nvPr/>
          </p:nvSpPr>
          <p:spPr>
            <a:xfrm>
              <a:off x="489551" y="1680915"/>
              <a:ext cx="4401372" cy="953152"/>
            </a:xfrm>
            <a:prstGeom prst="rect">
              <a:avLst/>
            </a:prstGeom>
            <a:grpFill/>
            <a:ln w="15875" cap="flat" cmpd="sng" algn="ctr">
              <a:solidFill>
                <a:srgbClr val="C00000"/>
              </a:solidFill>
              <a:prstDash val="solid"/>
            </a:ln>
            <a:effectLst/>
          </p:spPr>
        </p:sp>
        <p:sp>
          <p:nvSpPr>
            <p:cNvPr id="24" name="TextBox 23">
              <a:extLst>
                <a:ext uri="{FF2B5EF4-FFF2-40B4-BE49-F238E27FC236}">
                  <a16:creationId xmlns:a16="http://schemas.microsoft.com/office/drawing/2014/main" id="{A327F7D2-C491-4749-939E-BEA1BA63B18D}"/>
                </a:ext>
              </a:extLst>
            </p:cNvPr>
            <p:cNvSpPr txBox="1"/>
            <p:nvPr/>
          </p:nvSpPr>
          <p:spPr>
            <a:xfrm>
              <a:off x="489551" y="1680915"/>
              <a:ext cx="4401372" cy="953152"/>
            </a:xfrm>
            <a:prstGeom prst="rect">
              <a:avLst/>
            </a:prstGeom>
            <a:grp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i="0" u="none" strike="noStrike" kern="0" cap="all" spc="0" normalizeH="0" baseline="0" noProof="0" dirty="0">
                  <a:ln>
                    <a:noFill/>
                  </a:ln>
                  <a:effectLst/>
                  <a:uLnTx/>
                  <a:uFillTx/>
                  <a:latin typeface="Calibri" panose="020F0502020204030204"/>
                  <a:ea typeface="+mn-ea"/>
                  <a:cs typeface="+mn-cs"/>
                </a:rPr>
                <a:t>Carrie Scheiderer</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Central</a:t>
              </a:r>
              <a:r>
                <a:rPr kumimoji="0" lang="en-US" sz="1400" b="1" i="0" u="none" strike="noStrike" kern="0" cap="all" spc="0" normalizeH="0" baseline="0" noProof="0" dirty="0">
                  <a:ln>
                    <a:noFill/>
                  </a:ln>
                  <a:effectLst/>
                  <a:uLnTx/>
                  <a:uFillTx/>
                  <a:latin typeface="Calibri" panose="020F0502020204030204"/>
                  <a:ea typeface="+mn-ea"/>
                  <a:cs typeface="+mn-cs"/>
                </a:rPr>
                <a:t> </a:t>
              </a:r>
              <a:r>
                <a:rPr kumimoji="0" lang="en-US" sz="1400" b="0" i="0" u="none" strike="noStrike" kern="0" cap="none" spc="0" normalizeH="0" baseline="0" noProof="0" dirty="0">
                  <a:ln>
                    <a:noFill/>
                  </a:ln>
                  <a:effectLst/>
                  <a:uLnTx/>
                  <a:uFillTx/>
                  <a:latin typeface="Calibri" panose="020F0502020204030204"/>
                  <a:ea typeface="+mn-ea"/>
                  <a:cs typeface="+mn-cs"/>
                </a:rPr>
                <a:t>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i="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25" name="Picture 24">
            <a:extLst>
              <a:ext uri="{FF2B5EF4-FFF2-40B4-BE49-F238E27FC236}">
                <a16:creationId xmlns:a16="http://schemas.microsoft.com/office/drawing/2014/main" id="{8E1B94B1-F43A-4EE9-8DFC-9FC4A4ACF98A}"/>
              </a:ext>
            </a:extLst>
          </p:cNvPr>
          <p:cNvPicPr>
            <a:picLocks noChangeAspect="1"/>
          </p:cNvPicPr>
          <p:nvPr/>
        </p:nvPicPr>
        <p:blipFill rotWithShape="1">
          <a:blip r:embed="rId5"/>
          <a:srcRect l="1534" t="917" r="1063" b="130"/>
          <a:stretch/>
        </p:blipFill>
        <p:spPr>
          <a:xfrm>
            <a:off x="8929589" y="3454271"/>
            <a:ext cx="1668988" cy="2260721"/>
          </a:xfrm>
          <a:prstGeom prst="rect">
            <a:avLst/>
          </a:prstGeom>
          <a:solidFill>
            <a:srgbClr val="73A5CC"/>
          </a:solidFill>
          <a:ln w="15875" cap="flat" cmpd="sng" algn="ctr">
            <a:solidFill>
              <a:srgbClr val="C00000"/>
            </a:solidFill>
            <a:prstDash val="solid"/>
          </a:ln>
          <a:effectLst/>
        </p:spPr>
      </p:pic>
      <p:grpSp>
        <p:nvGrpSpPr>
          <p:cNvPr id="27" name="Group 26">
            <a:extLst>
              <a:ext uri="{FF2B5EF4-FFF2-40B4-BE49-F238E27FC236}">
                <a16:creationId xmlns:a16="http://schemas.microsoft.com/office/drawing/2014/main" id="{33BEB4B7-025F-4784-A957-3B9209437D84}"/>
              </a:ext>
            </a:extLst>
          </p:cNvPr>
          <p:cNvGrpSpPr/>
          <p:nvPr/>
        </p:nvGrpSpPr>
        <p:grpSpPr>
          <a:xfrm>
            <a:off x="8159938" y="5393671"/>
            <a:ext cx="3208290" cy="776178"/>
            <a:chOff x="6174257" y="3373722"/>
            <a:chExt cx="3208290" cy="796477"/>
          </a:xfrm>
        </p:grpSpPr>
        <p:sp>
          <p:nvSpPr>
            <p:cNvPr id="28" name="Rectangle 27">
              <a:extLst>
                <a:ext uri="{FF2B5EF4-FFF2-40B4-BE49-F238E27FC236}">
                  <a16:creationId xmlns:a16="http://schemas.microsoft.com/office/drawing/2014/main" id="{0526254D-C7A6-4233-AA7B-DC55BBCC504E}"/>
                </a:ext>
              </a:extLst>
            </p:cNvPr>
            <p:cNvSpPr/>
            <p:nvPr/>
          </p:nvSpPr>
          <p:spPr>
            <a:xfrm>
              <a:off x="6174257" y="3373722"/>
              <a:ext cx="3208290" cy="787160"/>
            </a:xfrm>
            <a:prstGeom prst="rect">
              <a:avLst/>
            </a:prstGeom>
            <a:solidFill>
              <a:srgbClr val="73A5CC"/>
            </a:solidFill>
            <a:ln w="15875" cap="flat" cmpd="sng" algn="ctr">
              <a:solidFill>
                <a:srgbClr val="C00000"/>
              </a:solidFill>
              <a:prstDash val="solid"/>
            </a:ln>
            <a:effectLst/>
          </p:spPr>
        </p:sp>
        <p:sp>
          <p:nvSpPr>
            <p:cNvPr id="29" name="TextBox 28">
              <a:extLst>
                <a:ext uri="{FF2B5EF4-FFF2-40B4-BE49-F238E27FC236}">
                  <a16:creationId xmlns:a16="http://schemas.microsoft.com/office/drawing/2014/main" id="{1BDBDC33-FFD9-4F6A-AA60-8CE5E35763CC}"/>
                </a:ext>
              </a:extLst>
            </p:cNvPr>
            <p:cNvSpPr txBox="1"/>
            <p:nvPr/>
          </p:nvSpPr>
          <p:spPr>
            <a:xfrm>
              <a:off x="6174257" y="3383039"/>
              <a:ext cx="3208290" cy="787160"/>
            </a:xfrm>
            <a:prstGeom prst="rect">
              <a:avLst/>
            </a:prstGeom>
            <a:solidFill>
              <a:schemeClr val="bg1">
                <a:lumMod val="75000"/>
              </a:schemeClr>
            </a:solid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Katie Good</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Southeast</a:t>
              </a:r>
              <a:r>
                <a:rPr kumimoji="0" lang="en-US" sz="1400" b="0" u="none" strike="noStrike" kern="0" cap="none" spc="0" normalizeH="0" baseline="0" noProof="0" dirty="0">
                  <a:ln>
                    <a:noFill/>
                  </a:ln>
                  <a:effectLst/>
                  <a:uLnTx/>
                  <a:uFillTx/>
                  <a:latin typeface="Calibri" panose="020F0502020204030204"/>
                  <a:ea typeface="+mn-ea"/>
                  <a:cs typeface="+mn-cs"/>
                </a:rPr>
                <a:t> 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34" name="Picture 33">
            <a:extLst>
              <a:ext uri="{FF2B5EF4-FFF2-40B4-BE49-F238E27FC236}">
                <a16:creationId xmlns:a16="http://schemas.microsoft.com/office/drawing/2014/main" id="{66883628-D344-4D30-BC74-CB13E1A76D03}"/>
              </a:ext>
            </a:extLst>
          </p:cNvPr>
          <p:cNvPicPr>
            <a:picLocks noChangeAspect="1"/>
          </p:cNvPicPr>
          <p:nvPr/>
        </p:nvPicPr>
        <p:blipFill rotWithShape="1">
          <a:blip r:embed="rId6"/>
          <a:srcRect l="2426" r="11048"/>
          <a:stretch/>
        </p:blipFill>
        <p:spPr>
          <a:xfrm>
            <a:off x="1571175" y="3454271"/>
            <a:ext cx="1713482" cy="1980342"/>
          </a:xfrm>
          <a:prstGeom prst="rect">
            <a:avLst/>
          </a:prstGeom>
          <a:ln w="19050">
            <a:solidFill>
              <a:srgbClr val="C00000"/>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0E3E2A0-0644-4281-93BE-69AB8766314B}"/>
              </a:ext>
            </a:extLst>
          </p:cNvPr>
          <p:cNvPicPr>
            <a:picLocks noChangeAspect="1"/>
          </p:cNvPicPr>
          <p:nvPr/>
        </p:nvPicPr>
        <p:blipFill>
          <a:blip r:embed="rId7"/>
          <a:stretch>
            <a:fillRect/>
          </a:stretch>
        </p:blipFill>
        <p:spPr>
          <a:xfrm>
            <a:off x="4623469" y="6312124"/>
            <a:ext cx="2945060" cy="496629"/>
          </a:xfrm>
          <a:prstGeom prst="rect">
            <a:avLst/>
          </a:prstGeom>
        </p:spPr>
      </p:pic>
      <p:pic>
        <p:nvPicPr>
          <p:cNvPr id="38" name="Picture 37">
            <a:extLst>
              <a:ext uri="{FF2B5EF4-FFF2-40B4-BE49-F238E27FC236}">
                <a16:creationId xmlns:a16="http://schemas.microsoft.com/office/drawing/2014/main" id="{0B972F5D-7398-4BF0-9AD5-C8B45ACC8DF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376881" y="6143686"/>
            <a:ext cx="2102069" cy="705458"/>
          </a:xfrm>
          <a:prstGeom prst="rect">
            <a:avLst/>
          </a:prstGeom>
          <a:noFill/>
          <a:ln>
            <a:noFill/>
          </a:ln>
          <a:effectLst/>
        </p:spPr>
      </p:pic>
      <p:grpSp>
        <p:nvGrpSpPr>
          <p:cNvPr id="35" name="Group 34">
            <a:extLst>
              <a:ext uri="{FF2B5EF4-FFF2-40B4-BE49-F238E27FC236}">
                <a16:creationId xmlns:a16="http://schemas.microsoft.com/office/drawing/2014/main" id="{C8FF4803-4987-4FF7-837D-029DD8CEFEBD}"/>
              </a:ext>
            </a:extLst>
          </p:cNvPr>
          <p:cNvGrpSpPr/>
          <p:nvPr/>
        </p:nvGrpSpPr>
        <p:grpSpPr>
          <a:xfrm>
            <a:off x="823771" y="5393669"/>
            <a:ext cx="3208290" cy="767098"/>
            <a:chOff x="-1543366" y="-4238247"/>
            <a:chExt cx="6927903" cy="3814289"/>
          </a:xfrm>
        </p:grpSpPr>
        <p:sp>
          <p:nvSpPr>
            <p:cNvPr id="36" name="Rectangle 35">
              <a:extLst>
                <a:ext uri="{FF2B5EF4-FFF2-40B4-BE49-F238E27FC236}">
                  <a16:creationId xmlns:a16="http://schemas.microsoft.com/office/drawing/2014/main" id="{0A7A0F90-4330-4132-B6B0-2D08C6317376}"/>
                </a:ext>
              </a:extLst>
            </p:cNvPr>
            <p:cNvSpPr/>
            <p:nvPr/>
          </p:nvSpPr>
          <p:spPr>
            <a:xfrm>
              <a:off x="-1543366" y="-4238247"/>
              <a:ext cx="6927901" cy="3814289"/>
            </a:xfrm>
            <a:prstGeom prst="rect">
              <a:avLst/>
            </a:prstGeom>
            <a:solidFill>
              <a:srgbClr val="73A5CC"/>
            </a:solidFill>
            <a:ln w="9525" cap="flat" cmpd="sng" algn="ctr">
              <a:solidFill>
                <a:prstClr val="white">
                  <a:hueOff val="0"/>
                  <a:satOff val="0"/>
                  <a:lumOff val="0"/>
                  <a:alphaOff val="0"/>
                </a:prstClr>
              </a:solid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251FA84-CD75-4F66-8C59-C7CB63A7BCA1}"/>
                </a:ext>
              </a:extLst>
            </p:cNvPr>
            <p:cNvSpPr txBox="1"/>
            <p:nvPr/>
          </p:nvSpPr>
          <p:spPr>
            <a:xfrm>
              <a:off x="-1543364" y="-4238247"/>
              <a:ext cx="6927901" cy="3814289"/>
            </a:xfrm>
            <a:prstGeom prst="rect">
              <a:avLst/>
            </a:prstGeom>
            <a:solidFill>
              <a:schemeClr val="bg1">
                <a:lumMod val="75000"/>
              </a:schemeClr>
            </a:solidFill>
            <a:ln w="9525">
              <a:solidFill>
                <a:srgbClr val="C00000"/>
              </a:solid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Pam Hunt</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West</a:t>
              </a:r>
              <a:r>
                <a:rPr kumimoji="0" lang="en-US" sz="1400" b="0" u="none" strike="noStrike" kern="0" cap="none" spc="0" normalizeH="0" baseline="0" noProof="0" dirty="0">
                  <a:ln>
                    <a:noFill/>
                  </a:ln>
                  <a:effectLst/>
                  <a:uLnTx/>
                  <a:uFillTx/>
                  <a:latin typeface="Calibri" panose="020F0502020204030204"/>
                  <a:ea typeface="+mn-ea"/>
                  <a:cs typeface="+mn-cs"/>
                </a:rPr>
                <a:t> 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30" name="Picture 29">
            <a:extLst>
              <a:ext uri="{FF2B5EF4-FFF2-40B4-BE49-F238E27FC236}">
                <a16:creationId xmlns:a16="http://schemas.microsoft.com/office/drawing/2014/main" id="{0B80227D-DD37-46CB-A1D0-94B5B871B5AE}"/>
              </a:ext>
            </a:extLst>
          </p:cNvPr>
          <p:cNvPicPr>
            <a:picLocks noChangeAspect="1"/>
          </p:cNvPicPr>
          <p:nvPr/>
        </p:nvPicPr>
        <p:blipFill rotWithShape="1">
          <a:blip r:embed="rId9"/>
          <a:srcRect l="-1" t="3234" r="2231" b="6895"/>
          <a:stretch/>
        </p:blipFill>
        <p:spPr>
          <a:xfrm>
            <a:off x="1562115" y="516755"/>
            <a:ext cx="1731604" cy="2224236"/>
          </a:xfrm>
          <a:prstGeom prst="rect">
            <a:avLst/>
          </a:prstGeom>
          <a:solidFill>
            <a:srgbClr val="73A5CC"/>
          </a:solidFill>
          <a:ln w="9525" cap="flat" cmpd="sng" algn="ctr">
            <a:solidFill>
              <a:srgbClr val="C00000"/>
            </a:solidFill>
            <a:prstDash val="solid"/>
          </a:ln>
          <a:effectLst/>
        </p:spPr>
      </p:pic>
      <p:grpSp>
        <p:nvGrpSpPr>
          <p:cNvPr id="31" name="Group 30">
            <a:extLst>
              <a:ext uri="{FF2B5EF4-FFF2-40B4-BE49-F238E27FC236}">
                <a16:creationId xmlns:a16="http://schemas.microsoft.com/office/drawing/2014/main" id="{ADA790F2-CB2F-40CE-BF95-48CD283C6CE5}"/>
              </a:ext>
            </a:extLst>
          </p:cNvPr>
          <p:cNvGrpSpPr/>
          <p:nvPr/>
        </p:nvGrpSpPr>
        <p:grpSpPr>
          <a:xfrm>
            <a:off x="823771" y="2572576"/>
            <a:ext cx="3208290" cy="767098"/>
            <a:chOff x="0" y="743049"/>
            <a:chExt cx="3208290" cy="1009552"/>
          </a:xfrm>
        </p:grpSpPr>
        <p:sp>
          <p:nvSpPr>
            <p:cNvPr id="32" name="Rectangle 31">
              <a:extLst>
                <a:ext uri="{FF2B5EF4-FFF2-40B4-BE49-F238E27FC236}">
                  <a16:creationId xmlns:a16="http://schemas.microsoft.com/office/drawing/2014/main" id="{6D1BFBDC-9F34-4987-80A6-77A3F64043F3}"/>
                </a:ext>
              </a:extLst>
            </p:cNvPr>
            <p:cNvSpPr/>
            <p:nvPr/>
          </p:nvSpPr>
          <p:spPr>
            <a:xfrm>
              <a:off x="0" y="743049"/>
              <a:ext cx="3208290" cy="1009552"/>
            </a:xfrm>
            <a:prstGeom prst="rect">
              <a:avLst/>
            </a:prstGeom>
            <a:solidFill>
              <a:srgbClr val="73A5CC"/>
            </a:solidFill>
            <a:ln w="15875" cap="flat" cmpd="sng" algn="ctr">
              <a:solidFill>
                <a:srgbClr val="C00000"/>
              </a:solidFill>
              <a:prstDash val="solid"/>
            </a:ln>
            <a:effectLst/>
          </p:spPr>
        </p:sp>
        <p:sp>
          <p:nvSpPr>
            <p:cNvPr id="33" name="TextBox 32">
              <a:extLst>
                <a:ext uri="{FF2B5EF4-FFF2-40B4-BE49-F238E27FC236}">
                  <a16:creationId xmlns:a16="http://schemas.microsoft.com/office/drawing/2014/main" id="{96058876-99D7-4551-841E-736F64D0FCE8}"/>
                </a:ext>
              </a:extLst>
            </p:cNvPr>
            <p:cNvSpPr txBox="1"/>
            <p:nvPr/>
          </p:nvSpPr>
          <p:spPr>
            <a:xfrm>
              <a:off x="0" y="743049"/>
              <a:ext cx="3208290" cy="1009552"/>
            </a:xfrm>
            <a:prstGeom prst="rect">
              <a:avLst/>
            </a:prstGeom>
            <a:solidFill>
              <a:schemeClr val="bg1">
                <a:lumMod val="75000"/>
              </a:schemeClr>
            </a:solid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i="0" u="none" strike="noStrike" kern="0" cap="all" spc="0" normalizeH="0" baseline="0" noProof="0" dirty="0">
                  <a:ln>
                    <a:noFill/>
                  </a:ln>
                  <a:effectLst/>
                  <a:uLnTx/>
                  <a:uFillTx/>
                  <a:latin typeface="Calibri" panose="020F0502020204030204"/>
                  <a:ea typeface="+mn-ea"/>
                  <a:cs typeface="+mn-cs"/>
                </a:rPr>
                <a:t>Dr. Kathy Siebenaler Wilson</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Northwest</a:t>
              </a:r>
              <a:r>
                <a:rPr kumimoji="0" lang="en-US" sz="1400" b="1" u="none" strike="noStrike" kern="0" cap="none" spc="0" normalizeH="0" baseline="0" noProof="0" dirty="0">
                  <a:ln>
                    <a:noFill/>
                  </a:ln>
                  <a:effectLst/>
                  <a:uLnTx/>
                  <a:uFillTx/>
                  <a:latin typeface="Calibri" panose="020F0502020204030204"/>
                  <a:ea typeface="+mn-ea"/>
                  <a:cs typeface="+mn-cs"/>
                </a:rPr>
                <a:t> </a:t>
              </a:r>
              <a:r>
                <a:rPr kumimoji="0" lang="en-US" sz="1400" u="none" strike="noStrike" kern="0" cap="none" spc="0" normalizeH="0" baseline="0" noProof="0" dirty="0">
                  <a:ln>
                    <a:noFill/>
                  </a:ln>
                  <a:effectLst/>
                  <a:uLnTx/>
                  <a:uFillTx/>
                  <a:latin typeface="Calibri" panose="020F0502020204030204"/>
                  <a:ea typeface="+mn-ea"/>
                  <a:cs typeface="+mn-cs"/>
                </a:rPr>
                <a:t>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i="0" u="none" strike="noStrike" kern="0" cap="none" spc="0" normalizeH="0" baseline="0" noProof="0" dirty="0">
                  <a:ln>
                    <a:noFill/>
                  </a:ln>
                  <a:effectLst/>
                  <a:uLnTx/>
                  <a:uFillTx/>
                  <a:latin typeface="Calibri" panose="020F0502020204030204"/>
                  <a:ea typeface="+mn-ea"/>
                  <a:cs typeface="+mn-cs"/>
                </a:rPr>
                <a:t>Chief Administrator</a:t>
              </a:r>
            </a:p>
          </p:txBody>
        </p:sp>
      </p:grpSp>
      <p:grpSp>
        <p:nvGrpSpPr>
          <p:cNvPr id="18" name="Group 17">
            <a:extLst>
              <a:ext uri="{FF2B5EF4-FFF2-40B4-BE49-F238E27FC236}">
                <a16:creationId xmlns:a16="http://schemas.microsoft.com/office/drawing/2014/main" id="{24145D23-B089-4122-95B5-44685FF3F462}"/>
              </a:ext>
            </a:extLst>
          </p:cNvPr>
          <p:cNvGrpSpPr/>
          <p:nvPr/>
        </p:nvGrpSpPr>
        <p:grpSpPr>
          <a:xfrm>
            <a:off x="4491854" y="5393669"/>
            <a:ext cx="3208290" cy="767098"/>
            <a:chOff x="5378898" y="2962045"/>
            <a:chExt cx="4887629" cy="1198837"/>
          </a:xfrm>
        </p:grpSpPr>
        <p:sp>
          <p:nvSpPr>
            <p:cNvPr id="19" name="Rectangle 18">
              <a:extLst>
                <a:ext uri="{FF2B5EF4-FFF2-40B4-BE49-F238E27FC236}">
                  <a16:creationId xmlns:a16="http://schemas.microsoft.com/office/drawing/2014/main" id="{FF3AFBB6-86AB-4C8C-98B8-E8D8A181B4FA}"/>
                </a:ext>
              </a:extLst>
            </p:cNvPr>
            <p:cNvSpPr/>
            <p:nvPr/>
          </p:nvSpPr>
          <p:spPr>
            <a:xfrm>
              <a:off x="5378898" y="2962045"/>
              <a:ext cx="4887629" cy="1198837"/>
            </a:xfrm>
            <a:prstGeom prst="rect">
              <a:avLst/>
            </a:prstGeom>
            <a:solidFill>
              <a:srgbClr val="73A5CC"/>
            </a:solidFill>
            <a:ln w="9525" cap="flat" cmpd="sng" algn="ctr">
              <a:solidFill>
                <a:srgbClr val="C00000"/>
              </a:solidFill>
              <a:prstDash val="solid"/>
            </a:ln>
            <a:effectLst/>
          </p:spPr>
        </p:sp>
        <p:sp>
          <p:nvSpPr>
            <p:cNvPr id="20" name="TextBox 19">
              <a:extLst>
                <a:ext uri="{FF2B5EF4-FFF2-40B4-BE49-F238E27FC236}">
                  <a16:creationId xmlns:a16="http://schemas.microsoft.com/office/drawing/2014/main" id="{E7040591-22D1-4264-9B81-D92758C6D3FB}"/>
                </a:ext>
              </a:extLst>
            </p:cNvPr>
            <p:cNvSpPr txBox="1"/>
            <p:nvPr/>
          </p:nvSpPr>
          <p:spPr>
            <a:xfrm>
              <a:off x="5378898" y="2962045"/>
              <a:ext cx="4887629" cy="1198837"/>
            </a:xfrm>
            <a:prstGeom prst="rect">
              <a:avLst/>
            </a:prstGeom>
            <a:solidFill>
              <a:schemeClr val="bg1">
                <a:lumMod val="75000"/>
              </a:schemeClr>
            </a:solidFill>
            <a:ln w="9525">
              <a:solidFill>
                <a:srgbClr val="C00000"/>
              </a:solid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Rita Graf</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Southwest</a:t>
              </a:r>
              <a:r>
                <a:rPr kumimoji="0" lang="en-US" sz="1400" b="0" u="none" strike="noStrike" kern="0" cap="none" spc="0" normalizeH="0" baseline="0" noProof="0" dirty="0">
                  <a:ln>
                    <a:noFill/>
                  </a:ln>
                  <a:effectLst/>
                  <a:uLnTx/>
                  <a:uFillTx/>
                  <a:latin typeface="Calibri" panose="020F0502020204030204"/>
                  <a:ea typeface="+mn-ea"/>
                  <a:cs typeface="+mn-cs"/>
                </a:rPr>
                <a:t> 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3" name="Picture 2">
            <a:extLst>
              <a:ext uri="{FF2B5EF4-FFF2-40B4-BE49-F238E27FC236}">
                <a16:creationId xmlns:a16="http://schemas.microsoft.com/office/drawing/2014/main" id="{1E67DA66-821F-487E-A4EC-CABB7FAE5A05}"/>
              </a:ext>
            </a:extLst>
          </p:cNvPr>
          <p:cNvPicPr>
            <a:picLocks noChangeAspect="1"/>
          </p:cNvPicPr>
          <p:nvPr/>
        </p:nvPicPr>
        <p:blipFill>
          <a:blip r:embed="rId10"/>
          <a:stretch>
            <a:fillRect/>
          </a:stretch>
        </p:blipFill>
        <p:spPr>
          <a:xfrm>
            <a:off x="8431991" y="6306799"/>
            <a:ext cx="2664183" cy="493819"/>
          </a:xfrm>
          <a:prstGeom prst="rect">
            <a:avLst/>
          </a:prstGeom>
        </p:spPr>
      </p:pic>
    </p:spTree>
    <p:extLst>
      <p:ext uri="{BB962C8B-B14F-4D97-AF65-F5344CB8AC3E}">
        <p14:creationId xmlns:p14="http://schemas.microsoft.com/office/powerpoint/2010/main" val="166003744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Simulated Work Environment</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should work with Business Mentor &amp; Educator to identify typical tasks of the work experience. Student will work with educator to align tasks to learning standards.</a:t>
            </a: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858322"/>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AT 2.4.2. </a:t>
                      </a:r>
                      <a:r>
                        <a:rPr lang="en-US" sz="1800" kern="1200">
                          <a:solidFill>
                            <a:schemeClr val="dk1"/>
                          </a:solidFill>
                          <a:effectLst/>
                          <a:latin typeface="Arial" panose="020B0604020202020204" pitchFamily="34" charset="0"/>
                          <a:ea typeface="+mn-ea"/>
                          <a:cs typeface="Arial" panose="020B0604020202020204" pitchFamily="34" charset="0"/>
                        </a:rPr>
                        <a:t>Inspect fluid levels and fluid conditions on all mechanical systems.</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latin typeface="Arial" panose="020B0604020202020204" pitchFamily="34" charset="0"/>
                          <a:cs typeface="Arial" panose="020B0604020202020204" pitchFamily="34" charset="0"/>
                        </a:rPr>
                        <a:t>Check all fluid levels &amp; conditions for customer vehicle and replace as needed.</a:t>
                      </a:r>
                    </a:p>
                  </a:txBody>
                  <a:tcPr anchor="ctr"/>
                </a:tc>
                <a:tc>
                  <a:txBody>
                    <a:bodyPr/>
                    <a:lstStyle/>
                    <a:p>
                      <a:pPr algn="ctr"/>
                      <a:r>
                        <a:rPr lang="en-US" sz="1800">
                          <a:latin typeface="Arial" panose="020B0604020202020204" pitchFamily="34" charset="0"/>
                          <a:cs typeface="Arial" panose="020B0604020202020204" pitchFamily="34" charset="0"/>
                        </a:rPr>
                        <a:t>Student Record for Customer; Monthly Evaluation</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CF0988FD-E926-4D38-84C0-33F15B571108}"/>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DD92AA7C-F195-421D-ACC7-1EE9FBD37063}"/>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6234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7AE478-D4E8-43E1-9256-9428F78A0C3A}"/>
              </a:ext>
            </a:extLst>
          </p:cNvPr>
          <p:cNvSpPr>
            <a:spLocks noGrp="1"/>
          </p:cNvSpPr>
          <p:nvPr>
            <p:ph idx="1"/>
          </p:nvPr>
        </p:nvSpPr>
        <p:spPr>
          <a:xfrm>
            <a:off x="1627239" y="1025044"/>
            <a:ext cx="8937522" cy="2192728"/>
          </a:xfrm>
        </p:spPr>
        <p:txBody>
          <a:bodyPr vert="horz" lIns="91440" tIns="45720" rIns="91440" bIns="45720" rtlCol="0">
            <a:noAutofit/>
          </a:bodyPr>
          <a:lstStyle/>
          <a:p>
            <a:pPr marL="0" indent="0" algn="ctr" defTabSz="914400">
              <a:lnSpc>
                <a:spcPct val="90000"/>
              </a:lnSpc>
              <a:spcBef>
                <a:spcPts val="1000"/>
              </a:spcBef>
              <a:buNone/>
            </a:pPr>
            <a:r>
              <a:rPr lang="en-US" sz="3600" b="1" i="1" kern="1200" dirty="0">
                <a:solidFill>
                  <a:srgbClr val="FFFFFF"/>
                </a:solidFill>
                <a:latin typeface="Arial" panose="020B0604020202020204" pitchFamily="34" charset="0"/>
                <a:cs typeface="Arial" panose="020B0604020202020204" pitchFamily="34" charset="0"/>
              </a:rPr>
              <a:t>Which types of work-based learning am I interested in </a:t>
            </a:r>
            <a:r>
              <a:rPr lang="en-US" sz="3600" b="1" i="1" kern="1200" dirty="0" smtClean="0">
                <a:solidFill>
                  <a:srgbClr val="FFFFFF"/>
                </a:solidFill>
                <a:latin typeface="Arial" panose="020B0604020202020204" pitchFamily="34" charset="0"/>
                <a:cs typeface="Arial" panose="020B0604020202020204" pitchFamily="34" charset="0"/>
              </a:rPr>
              <a:t>exploring? </a:t>
            </a:r>
            <a:endParaRPr lang="en-US" sz="3600" b="1" i="1" kern="1200" dirty="0">
              <a:solidFill>
                <a:srgbClr val="FFFFFF"/>
              </a:solidFill>
              <a:latin typeface="Arial" panose="020B0604020202020204" pitchFamily="34" charset="0"/>
              <a:cs typeface="Arial" panose="020B0604020202020204" pitchFamily="34" charset="0"/>
            </a:endParaRPr>
          </a:p>
        </p:txBody>
      </p:sp>
      <p:pic>
        <p:nvPicPr>
          <p:cNvPr id="22" name="Graphic 7" descr="Light Bulb and Gear">
            <a:extLst>
              <a:ext uri="{FF2B5EF4-FFF2-40B4-BE49-F238E27FC236}">
                <a16:creationId xmlns:a16="http://schemas.microsoft.com/office/drawing/2014/main" id="{DE6A8BBA-2A71-4622-A314-4C771CB79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6089" y="4805363"/>
            <a:ext cx="1179824" cy="1179824"/>
          </a:xfrm>
          <a:prstGeom prst="rect">
            <a:avLst/>
          </a:prstGeom>
        </p:spPr>
      </p:pic>
      <p:pic>
        <p:nvPicPr>
          <p:cNvPr id="7" name="Picture 6">
            <a:extLst>
              <a:ext uri="{FF2B5EF4-FFF2-40B4-BE49-F238E27FC236}">
                <a16:creationId xmlns:a16="http://schemas.microsoft.com/office/drawing/2014/main" id="{58D6E0A3-FC74-40B2-9045-02A455EE4B18}"/>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8A538281-1BBF-4A4F-B449-BA715F05A93A}"/>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53561491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96BC409A-8D00-40EE-A1F3-4ADE749E6FEF}"/>
              </a:ext>
            </a:extLst>
          </p:cNvPr>
          <p:cNvSpPr>
            <a:spLocks noGrp="1"/>
          </p:cNvSpPr>
          <p:nvPr>
            <p:ph type="title"/>
          </p:nvPr>
        </p:nvSpPr>
        <p:spPr>
          <a:xfrm>
            <a:off x="1119797" y="1807129"/>
            <a:ext cx="3229803" cy="2767054"/>
          </a:xfrm>
        </p:spPr>
        <p:txBody>
          <a:bodyPr>
            <a:normAutofit/>
          </a:bodyPr>
          <a:lstStyle/>
          <a:p>
            <a:r>
              <a:rPr lang="en-US" cap="small" dirty="0">
                <a:solidFill>
                  <a:srgbClr val="FFFFFF"/>
                </a:solidFill>
              </a:rPr>
              <a:t>Work-Based Learning Guiding Principles</a:t>
            </a:r>
          </a:p>
        </p:txBody>
      </p:sp>
      <p:sp>
        <p:nvSpPr>
          <p:cNvPr id="3" name="Content Placeholder 2">
            <a:extLst>
              <a:ext uri="{FF2B5EF4-FFF2-40B4-BE49-F238E27FC236}">
                <a16:creationId xmlns:a16="http://schemas.microsoft.com/office/drawing/2014/main" id="{5E842528-77A6-482A-A193-32D7B459232B}"/>
              </a:ext>
            </a:extLst>
          </p:cNvPr>
          <p:cNvSpPr>
            <a:spLocks noGrp="1"/>
          </p:cNvSpPr>
          <p:nvPr>
            <p:ph idx="1"/>
          </p:nvPr>
        </p:nvSpPr>
        <p:spPr>
          <a:xfrm>
            <a:off x="4978708" y="885651"/>
            <a:ext cx="6525220" cy="4616849"/>
          </a:xfrm>
        </p:spPr>
        <p:txBody>
          <a:bodyPr anchor="ctr">
            <a:normAutofit/>
          </a:bodyPr>
          <a:lstStyle/>
          <a:p>
            <a:pPr marL="0" indent="0">
              <a:buNone/>
            </a:pPr>
            <a:r>
              <a:rPr lang="en-US" sz="2417" b="1" dirty="0"/>
              <a:t>Work-based learning experiences must occur at work-based learning sites.</a:t>
            </a:r>
            <a:r>
              <a:rPr lang="en-US" sz="2417" dirty="0"/>
              <a:t>  </a:t>
            </a:r>
          </a:p>
          <a:p>
            <a:pPr lvl="1" fontAlgn="base"/>
            <a:r>
              <a:rPr lang="en-US" sz="2417" dirty="0"/>
              <a:t>A work-based learning site also can exist virtually or within the school facilities. </a:t>
            </a:r>
          </a:p>
          <a:p>
            <a:pPr lvl="1" fontAlgn="base"/>
            <a:r>
              <a:rPr lang="en-US" sz="2417" dirty="0"/>
              <a:t>All work-based learning sites should include regular interaction with clients/customers/community members as is commiserate with the typical experience of that industry.</a:t>
            </a:r>
          </a:p>
        </p:txBody>
      </p:sp>
      <p:pic>
        <p:nvPicPr>
          <p:cNvPr id="10" name="Picture 9">
            <a:extLst>
              <a:ext uri="{FF2B5EF4-FFF2-40B4-BE49-F238E27FC236}">
                <a16:creationId xmlns:a16="http://schemas.microsoft.com/office/drawing/2014/main" id="{BB292E52-916A-4752-A03F-C13BC244F91F}"/>
              </a:ext>
            </a:extLst>
          </p:cNvPr>
          <p:cNvPicPr>
            <a:picLocks noChangeAspect="1"/>
          </p:cNvPicPr>
          <p:nvPr/>
        </p:nvPicPr>
        <p:blipFill>
          <a:blip r:embed="rId3"/>
          <a:stretch>
            <a:fillRect/>
          </a:stretch>
        </p:blipFill>
        <p:spPr>
          <a:xfrm>
            <a:off x="4623470" y="6358108"/>
            <a:ext cx="2945060" cy="496629"/>
          </a:xfrm>
          <a:prstGeom prst="rect">
            <a:avLst/>
          </a:prstGeom>
        </p:spPr>
      </p:pic>
      <p:pic>
        <p:nvPicPr>
          <p:cNvPr id="11" name="Picture 10">
            <a:extLst>
              <a:ext uri="{FF2B5EF4-FFF2-40B4-BE49-F238E27FC236}">
                <a16:creationId xmlns:a16="http://schemas.microsoft.com/office/drawing/2014/main" id="{E810D4B5-991B-40D5-AD5C-F113268052E1}"/>
              </a:ext>
            </a:extLst>
          </p:cNvPr>
          <p:cNvPicPr>
            <a:picLocks noChangeAspect="1"/>
          </p:cNvPicPr>
          <p:nvPr/>
        </p:nvPicPr>
        <p:blipFill>
          <a:blip r:embed="rId4"/>
          <a:stretch>
            <a:fillRect/>
          </a:stretch>
        </p:blipFill>
        <p:spPr>
          <a:xfrm>
            <a:off x="8431991" y="6306799"/>
            <a:ext cx="2664183" cy="493819"/>
          </a:xfrm>
          <a:prstGeom prst="rect">
            <a:avLst/>
          </a:prstGeom>
        </p:spPr>
      </p:pic>
      <p:pic>
        <p:nvPicPr>
          <p:cNvPr id="12" name="Picture 11">
            <a:extLst>
              <a:ext uri="{FF2B5EF4-FFF2-40B4-BE49-F238E27FC236}">
                <a16:creationId xmlns:a16="http://schemas.microsoft.com/office/drawing/2014/main" id="{447567A8-D73E-4A8C-B1A9-19D02AE14F2C}"/>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Tree>
    <p:extLst>
      <p:ext uri="{BB962C8B-B14F-4D97-AF65-F5344CB8AC3E}">
        <p14:creationId xmlns:p14="http://schemas.microsoft.com/office/powerpoint/2010/main" val="83733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5E842528-77A6-482A-A193-32D7B459232B}"/>
              </a:ext>
            </a:extLst>
          </p:cNvPr>
          <p:cNvSpPr>
            <a:spLocks noGrp="1"/>
          </p:cNvSpPr>
          <p:nvPr>
            <p:ph idx="1"/>
          </p:nvPr>
        </p:nvSpPr>
        <p:spPr>
          <a:xfrm>
            <a:off x="4978708" y="938870"/>
            <a:ext cx="6525220" cy="4771509"/>
          </a:xfrm>
        </p:spPr>
        <p:txBody>
          <a:bodyPr anchor="ctr">
            <a:normAutofit lnSpcReduction="10000"/>
          </a:bodyPr>
          <a:lstStyle/>
          <a:p>
            <a:pPr marL="0" indent="0" fontAlgn="base">
              <a:lnSpc>
                <a:spcPct val="90000"/>
              </a:lnSpc>
              <a:buNone/>
            </a:pPr>
            <a:r>
              <a:rPr lang="en-US" sz="2417" b="1" dirty="0"/>
              <a:t>Work-based learning experiences should be co-supervised and co-evaluated by an instructor or other educational representative and an employer or business mentor.</a:t>
            </a:r>
            <a:r>
              <a:rPr lang="en-US" sz="2417" dirty="0"/>
              <a:t>  </a:t>
            </a:r>
          </a:p>
          <a:p>
            <a:pPr lvl="1" fontAlgn="base">
              <a:lnSpc>
                <a:spcPct val="90000"/>
              </a:lnSpc>
            </a:pPr>
            <a:r>
              <a:rPr lang="en-US" sz="2417" dirty="0"/>
              <a:t>Supervisors are not required to visit job sites every day. </a:t>
            </a:r>
          </a:p>
          <a:p>
            <a:pPr lvl="2" fontAlgn="base">
              <a:lnSpc>
                <a:spcPct val="90000"/>
              </a:lnSpc>
            </a:pPr>
            <a:r>
              <a:rPr lang="en-US" sz="2417" dirty="0"/>
              <a:t>Co-supervision can occur in groups, virtually, etc.</a:t>
            </a:r>
          </a:p>
          <a:p>
            <a:pPr lvl="1" fontAlgn="base">
              <a:lnSpc>
                <a:spcPct val="90000"/>
              </a:lnSpc>
            </a:pPr>
            <a:r>
              <a:rPr lang="en-US" sz="2417" dirty="0"/>
              <a:t> Work-based learning supervision often requires additional time outside of the classroom/laboratory component of the program and may occur on a year-round basis. </a:t>
            </a:r>
          </a:p>
          <a:p>
            <a:pPr fontAlgn="base">
              <a:lnSpc>
                <a:spcPct val="90000"/>
              </a:lnSpc>
            </a:pPr>
            <a:endParaRPr lang="en-US" sz="2417" dirty="0"/>
          </a:p>
          <a:p>
            <a:pPr fontAlgn="base">
              <a:lnSpc>
                <a:spcPct val="90000"/>
              </a:lnSpc>
            </a:pPr>
            <a:endParaRPr lang="en-US" sz="2417" dirty="0"/>
          </a:p>
        </p:txBody>
      </p:sp>
      <p:pic>
        <p:nvPicPr>
          <p:cNvPr id="9" name="Picture 8">
            <a:extLst>
              <a:ext uri="{FF2B5EF4-FFF2-40B4-BE49-F238E27FC236}">
                <a16:creationId xmlns:a16="http://schemas.microsoft.com/office/drawing/2014/main" id="{12C81B22-3ED2-4D9B-B0D7-BCAB2EB86E9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0" name="Picture 9">
            <a:extLst>
              <a:ext uri="{FF2B5EF4-FFF2-40B4-BE49-F238E27FC236}">
                <a16:creationId xmlns:a16="http://schemas.microsoft.com/office/drawing/2014/main" id="{D4D7FC42-7D51-4C55-B951-60EA806C9191}"/>
              </a:ext>
            </a:extLst>
          </p:cNvPr>
          <p:cNvPicPr>
            <a:picLocks noChangeAspect="1"/>
          </p:cNvPicPr>
          <p:nvPr/>
        </p:nvPicPr>
        <p:blipFill>
          <a:blip r:embed="rId4"/>
          <a:stretch>
            <a:fillRect/>
          </a:stretch>
        </p:blipFill>
        <p:spPr>
          <a:xfrm>
            <a:off x="4623470" y="6358108"/>
            <a:ext cx="2945060" cy="496629"/>
          </a:xfrm>
          <a:prstGeom prst="rect">
            <a:avLst/>
          </a:prstGeom>
        </p:spPr>
      </p:pic>
      <p:sp>
        <p:nvSpPr>
          <p:cNvPr id="13" name="Title 1">
            <a:extLst>
              <a:ext uri="{FF2B5EF4-FFF2-40B4-BE49-F238E27FC236}">
                <a16:creationId xmlns:a16="http://schemas.microsoft.com/office/drawing/2014/main" id="{95B9A4F7-DCF5-4E98-B7CC-76FCD1E4AAFD}"/>
              </a:ext>
            </a:extLst>
          </p:cNvPr>
          <p:cNvSpPr txBox="1">
            <a:spLocks/>
          </p:cNvSpPr>
          <p:nvPr/>
        </p:nvSpPr>
        <p:spPr>
          <a:xfrm>
            <a:off x="1119797" y="1807129"/>
            <a:ext cx="3229803" cy="2767054"/>
          </a:xfrm>
          <a:prstGeom prst="rect">
            <a:avLst/>
          </a:prstGeom>
        </p:spPr>
        <p:txBody>
          <a:bodyPr vert="horz" lIns="0" tIns="0" rIns="0" bIns="0" rtlCol="0" anchor="t" anchorCtr="0">
            <a:normAutofit/>
          </a:bodyPr>
          <a:lstStyle>
            <a:lvl1pPr algn="ctr" defTabSz="457159" rtl="0" eaLnBrk="1" latinLnBrk="0" hangingPunct="1">
              <a:spcBef>
                <a:spcPct val="0"/>
              </a:spcBef>
              <a:buNone/>
              <a:defRPr sz="4167" b="1" kern="1200">
                <a:solidFill>
                  <a:srgbClr val="C00000"/>
                </a:solidFill>
                <a:latin typeface="Arial"/>
                <a:ea typeface="+mj-ea"/>
                <a:cs typeface="Arial"/>
              </a:defRPr>
            </a:lvl1pPr>
          </a:lstStyle>
          <a:p>
            <a:r>
              <a:rPr lang="en-US" cap="small">
                <a:solidFill>
                  <a:srgbClr val="FFFFFF"/>
                </a:solidFill>
              </a:rPr>
              <a:t>Work-Based Learning Guiding Principles</a:t>
            </a:r>
            <a:endParaRPr lang="en-US" cap="small" dirty="0">
              <a:solidFill>
                <a:srgbClr val="FFFFFF"/>
              </a:solidFill>
            </a:endParaRPr>
          </a:p>
        </p:txBody>
      </p:sp>
      <p:pic>
        <p:nvPicPr>
          <p:cNvPr id="14" name="Picture 13">
            <a:extLst>
              <a:ext uri="{FF2B5EF4-FFF2-40B4-BE49-F238E27FC236}">
                <a16:creationId xmlns:a16="http://schemas.microsoft.com/office/drawing/2014/main" id="{7CCA3AA0-1B73-4128-A24A-39436E35B15E}"/>
              </a:ext>
            </a:extLst>
          </p:cNvPr>
          <p:cNvPicPr>
            <a:picLocks noChangeAspect="1"/>
          </p:cNvPicPr>
          <p:nvPr/>
        </p:nvPicPr>
        <p:blipFill>
          <a:blip r:embed="rId5"/>
          <a:stretch>
            <a:fillRect/>
          </a:stretch>
        </p:blipFill>
        <p:spPr>
          <a:xfrm>
            <a:off x="8431991" y="6306799"/>
            <a:ext cx="2664183" cy="493819"/>
          </a:xfrm>
          <a:prstGeom prst="rect">
            <a:avLst/>
          </a:prstGeom>
        </p:spPr>
      </p:pic>
    </p:spTree>
    <p:extLst>
      <p:ext uri="{BB962C8B-B14F-4D97-AF65-F5344CB8AC3E}">
        <p14:creationId xmlns:p14="http://schemas.microsoft.com/office/powerpoint/2010/main" val="27251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5E842528-77A6-482A-A193-32D7B459232B}"/>
              </a:ext>
            </a:extLst>
          </p:cNvPr>
          <p:cNvSpPr>
            <a:spLocks noGrp="1"/>
          </p:cNvSpPr>
          <p:nvPr>
            <p:ph idx="1"/>
          </p:nvPr>
        </p:nvSpPr>
        <p:spPr>
          <a:xfrm>
            <a:off x="4978708" y="885651"/>
            <a:ext cx="6525220" cy="4616849"/>
          </a:xfrm>
        </p:spPr>
        <p:txBody>
          <a:bodyPr anchor="ctr">
            <a:normAutofit/>
          </a:bodyPr>
          <a:lstStyle/>
          <a:p>
            <a:pPr marL="0" indent="0" fontAlgn="base">
              <a:buNone/>
            </a:pPr>
            <a:r>
              <a:rPr lang="en-US" sz="2417" b="1" dirty="0"/>
              <a:t>A Learning Agreement built on professional, academic and technical competencies aligned to the student’s program of study must be in place.</a:t>
            </a:r>
            <a:r>
              <a:rPr lang="en-US" sz="2417" dirty="0"/>
              <a:t> </a:t>
            </a:r>
          </a:p>
          <a:p>
            <a:pPr lvl="1" fontAlgn="base"/>
            <a:r>
              <a:rPr lang="en-US" sz="2417" dirty="0"/>
              <a:t>Learning agreements should be developed in partnership with all relevant stakeholders. </a:t>
            </a:r>
          </a:p>
          <a:p>
            <a:pPr lvl="1" fontAlgn="base"/>
            <a:r>
              <a:rPr lang="en-US" sz="2417" dirty="0"/>
              <a:t>Learning agreements and other documentation of the work-based learning experience can and should be considered as sources of data for demonstrating student growth.  </a:t>
            </a:r>
          </a:p>
          <a:p>
            <a:pPr fontAlgn="base"/>
            <a:endParaRPr lang="en-US" sz="2417" dirty="0"/>
          </a:p>
        </p:txBody>
      </p:sp>
      <p:pic>
        <p:nvPicPr>
          <p:cNvPr id="9" name="Picture 8">
            <a:extLst>
              <a:ext uri="{FF2B5EF4-FFF2-40B4-BE49-F238E27FC236}">
                <a16:creationId xmlns:a16="http://schemas.microsoft.com/office/drawing/2014/main" id="{7A5F90B3-F9FF-450D-912A-8503DAAB8BD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0" name="Picture 9">
            <a:extLst>
              <a:ext uri="{FF2B5EF4-FFF2-40B4-BE49-F238E27FC236}">
                <a16:creationId xmlns:a16="http://schemas.microsoft.com/office/drawing/2014/main" id="{EF85B20F-AEFB-4C47-A378-145C6D4A07E8}"/>
              </a:ext>
            </a:extLst>
          </p:cNvPr>
          <p:cNvPicPr>
            <a:picLocks noChangeAspect="1"/>
          </p:cNvPicPr>
          <p:nvPr/>
        </p:nvPicPr>
        <p:blipFill>
          <a:blip r:embed="rId4"/>
          <a:stretch>
            <a:fillRect/>
          </a:stretch>
        </p:blipFill>
        <p:spPr>
          <a:xfrm>
            <a:off x="4623470" y="6358108"/>
            <a:ext cx="2945060" cy="496629"/>
          </a:xfrm>
          <a:prstGeom prst="rect">
            <a:avLst/>
          </a:prstGeom>
        </p:spPr>
      </p:pic>
      <p:sp>
        <p:nvSpPr>
          <p:cNvPr id="13" name="Title 1">
            <a:extLst>
              <a:ext uri="{FF2B5EF4-FFF2-40B4-BE49-F238E27FC236}">
                <a16:creationId xmlns:a16="http://schemas.microsoft.com/office/drawing/2014/main" id="{128D61C4-8304-43E3-A137-8933476B3B29}"/>
              </a:ext>
            </a:extLst>
          </p:cNvPr>
          <p:cNvSpPr>
            <a:spLocks noGrp="1"/>
          </p:cNvSpPr>
          <p:nvPr>
            <p:ph type="title"/>
          </p:nvPr>
        </p:nvSpPr>
        <p:spPr>
          <a:xfrm>
            <a:off x="1119797" y="1807129"/>
            <a:ext cx="3229803" cy="2767054"/>
          </a:xfrm>
        </p:spPr>
        <p:txBody>
          <a:bodyPr>
            <a:normAutofit/>
          </a:bodyPr>
          <a:lstStyle/>
          <a:p>
            <a:r>
              <a:rPr lang="en-US" cap="small" dirty="0">
                <a:solidFill>
                  <a:srgbClr val="FFFFFF"/>
                </a:solidFill>
              </a:rPr>
              <a:t>Work-Based Learning Guiding Principles</a:t>
            </a:r>
          </a:p>
        </p:txBody>
      </p:sp>
      <p:pic>
        <p:nvPicPr>
          <p:cNvPr id="14" name="Picture 13">
            <a:extLst>
              <a:ext uri="{FF2B5EF4-FFF2-40B4-BE49-F238E27FC236}">
                <a16:creationId xmlns:a16="http://schemas.microsoft.com/office/drawing/2014/main" id="{2BF1526B-1260-4983-80E5-5E03101B9F78}"/>
              </a:ext>
            </a:extLst>
          </p:cNvPr>
          <p:cNvPicPr>
            <a:picLocks noChangeAspect="1"/>
          </p:cNvPicPr>
          <p:nvPr/>
        </p:nvPicPr>
        <p:blipFill>
          <a:blip r:embed="rId5"/>
          <a:stretch>
            <a:fillRect/>
          </a:stretch>
        </p:blipFill>
        <p:spPr>
          <a:xfrm>
            <a:off x="8431991" y="6306799"/>
            <a:ext cx="2664183" cy="493819"/>
          </a:xfrm>
          <a:prstGeom prst="rect">
            <a:avLst/>
          </a:prstGeom>
        </p:spPr>
      </p:pic>
    </p:spTree>
    <p:extLst>
      <p:ext uri="{BB962C8B-B14F-4D97-AF65-F5344CB8AC3E}">
        <p14:creationId xmlns:p14="http://schemas.microsoft.com/office/powerpoint/2010/main" val="277214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7AE478-D4E8-43E1-9256-9428F78A0C3A}"/>
              </a:ext>
            </a:extLst>
          </p:cNvPr>
          <p:cNvSpPr>
            <a:spLocks noGrp="1"/>
          </p:cNvSpPr>
          <p:nvPr>
            <p:ph idx="1"/>
          </p:nvPr>
        </p:nvSpPr>
        <p:spPr>
          <a:xfrm>
            <a:off x="1627239" y="1219453"/>
            <a:ext cx="8937522" cy="1803909"/>
          </a:xfrm>
        </p:spPr>
        <p:txBody>
          <a:bodyPr vert="horz" lIns="91440" tIns="45720" rIns="91440" bIns="45720" rtlCol="0">
            <a:normAutofit/>
          </a:bodyPr>
          <a:lstStyle/>
          <a:p>
            <a:pPr marL="0" indent="0" algn="ctr" defTabSz="914400">
              <a:lnSpc>
                <a:spcPct val="90000"/>
              </a:lnSpc>
              <a:spcBef>
                <a:spcPts val="1000"/>
              </a:spcBef>
              <a:buNone/>
            </a:pPr>
            <a:r>
              <a:rPr lang="en-US" sz="3600" b="1" i="1" dirty="0">
                <a:solidFill>
                  <a:srgbClr val="FFFFFF"/>
                </a:solidFill>
                <a:latin typeface="Arial" panose="020B0604020202020204" pitchFamily="34" charset="0"/>
                <a:cs typeface="Arial" panose="020B0604020202020204" pitchFamily="34" charset="0"/>
              </a:rPr>
              <a:t>What types of work-based learning opportunities might already exist within your community?</a:t>
            </a:r>
          </a:p>
        </p:txBody>
      </p:sp>
      <p:pic>
        <p:nvPicPr>
          <p:cNvPr id="22" name="Graphic 7" descr="Light Bulb and Gear">
            <a:extLst>
              <a:ext uri="{FF2B5EF4-FFF2-40B4-BE49-F238E27FC236}">
                <a16:creationId xmlns:a16="http://schemas.microsoft.com/office/drawing/2014/main" id="{DE6A8BBA-2A71-4622-A314-4C771CB79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6089" y="4805363"/>
            <a:ext cx="1179824" cy="1179824"/>
          </a:xfrm>
          <a:prstGeom prst="rect">
            <a:avLst/>
          </a:prstGeom>
        </p:spPr>
      </p:pic>
      <p:pic>
        <p:nvPicPr>
          <p:cNvPr id="7" name="Picture 6">
            <a:extLst>
              <a:ext uri="{FF2B5EF4-FFF2-40B4-BE49-F238E27FC236}">
                <a16:creationId xmlns:a16="http://schemas.microsoft.com/office/drawing/2014/main" id="{BD8FFC14-03BE-406F-8389-94F17D46006D}"/>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735D4C31-88F8-4979-98A3-1AB34E8465C3}"/>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27579618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75D0-36D1-43F9-845A-BE9396078979}"/>
              </a:ext>
            </a:extLst>
          </p:cNvPr>
          <p:cNvSpPr>
            <a:spLocks noGrp="1"/>
          </p:cNvSpPr>
          <p:nvPr>
            <p:ph type="title"/>
          </p:nvPr>
        </p:nvSpPr>
        <p:spPr/>
        <p:txBody>
          <a:bodyPr/>
          <a:lstStyle/>
          <a:p>
            <a:r>
              <a:rPr lang="en-US" cap="small" dirty="0"/>
              <a:t>Key Takeaways</a:t>
            </a:r>
          </a:p>
        </p:txBody>
      </p:sp>
      <p:sp>
        <p:nvSpPr>
          <p:cNvPr id="6" name="Freeform: Shape 5">
            <a:extLst>
              <a:ext uri="{FF2B5EF4-FFF2-40B4-BE49-F238E27FC236}">
                <a16:creationId xmlns:a16="http://schemas.microsoft.com/office/drawing/2014/main" id="{A18D479A-9296-4265-AF05-3E7232DFD5BA}"/>
              </a:ext>
            </a:extLst>
          </p:cNvPr>
          <p:cNvSpPr/>
          <p:nvPr/>
        </p:nvSpPr>
        <p:spPr>
          <a:xfrm>
            <a:off x="960354" y="1373566"/>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endParaRPr lang="en-US" sz="2750" dirty="0">
              <a:solidFill>
                <a:srgbClr val="FFFFFF"/>
              </a:solidFill>
              <a:latin typeface="Arial" panose="020B0604020202020204" pitchFamily="34" charset="0"/>
              <a:cs typeface="Arial" panose="020B0604020202020204" pitchFamily="34" charset="0"/>
            </a:endParaRPr>
          </a:p>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Student needs and outcomes should be the primary driver of the experience.</a:t>
            </a:r>
          </a:p>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 </a:t>
            </a:r>
          </a:p>
        </p:txBody>
      </p:sp>
      <p:sp>
        <p:nvSpPr>
          <p:cNvPr id="7" name="Freeform: Shape 6">
            <a:extLst>
              <a:ext uri="{FF2B5EF4-FFF2-40B4-BE49-F238E27FC236}">
                <a16:creationId xmlns:a16="http://schemas.microsoft.com/office/drawing/2014/main" id="{BB749AAA-A87A-469F-A82D-8D6C0F26F7F6}"/>
              </a:ext>
            </a:extLst>
          </p:cNvPr>
          <p:cNvSpPr/>
          <p:nvPr/>
        </p:nvSpPr>
        <p:spPr>
          <a:xfrm>
            <a:off x="960354" y="2552103"/>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The design of the experience is flexible but should focus on quality and continuous improvement</a:t>
            </a:r>
          </a:p>
        </p:txBody>
      </p:sp>
      <p:sp>
        <p:nvSpPr>
          <p:cNvPr id="8" name="Freeform: Shape 7">
            <a:extLst>
              <a:ext uri="{FF2B5EF4-FFF2-40B4-BE49-F238E27FC236}">
                <a16:creationId xmlns:a16="http://schemas.microsoft.com/office/drawing/2014/main" id="{6A89D98A-1BCF-4E50-A9FF-F6A0CB6F336C}"/>
              </a:ext>
            </a:extLst>
          </p:cNvPr>
          <p:cNvSpPr/>
          <p:nvPr/>
        </p:nvSpPr>
        <p:spPr>
          <a:xfrm>
            <a:off x="960354" y="3693078"/>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Work-based learning is distinct from work experience and career exploration activities.</a:t>
            </a:r>
          </a:p>
        </p:txBody>
      </p:sp>
      <p:sp>
        <p:nvSpPr>
          <p:cNvPr id="9" name="Freeform: Shape 8">
            <a:extLst>
              <a:ext uri="{FF2B5EF4-FFF2-40B4-BE49-F238E27FC236}">
                <a16:creationId xmlns:a16="http://schemas.microsoft.com/office/drawing/2014/main" id="{C909F4CD-A268-4E3D-B2CE-28C9A5BDE923}"/>
              </a:ext>
            </a:extLst>
          </p:cNvPr>
          <p:cNvSpPr/>
          <p:nvPr/>
        </p:nvSpPr>
        <p:spPr>
          <a:xfrm>
            <a:off x="960354" y="4834053"/>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endParaRPr lang="en-US" sz="2750" dirty="0">
              <a:solidFill>
                <a:srgbClr val="FFFFFF"/>
              </a:solidFill>
              <a:latin typeface="Arial" panose="020B0604020202020204" pitchFamily="34" charset="0"/>
              <a:cs typeface="Arial" panose="020B0604020202020204" pitchFamily="34" charset="0"/>
            </a:endParaRPr>
          </a:p>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Work-based learning is a priority program element of career-technical education in Ohio.</a:t>
            </a:r>
          </a:p>
          <a:p>
            <a:pPr defTabSz="1222326">
              <a:lnSpc>
                <a:spcPct val="90000"/>
              </a:lnSpc>
              <a:spcBef>
                <a:spcPct val="0"/>
              </a:spcBef>
              <a:spcAft>
                <a:spcPct val="35000"/>
              </a:spcAft>
            </a:pPr>
            <a:endParaRPr lang="en-US" sz="2750" dirty="0">
              <a:solidFill>
                <a:srgbClr val="FFFF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A399178-C7DC-4B0E-99E2-59DDEEDC051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1" name="Picture 10">
            <a:extLst>
              <a:ext uri="{FF2B5EF4-FFF2-40B4-BE49-F238E27FC236}">
                <a16:creationId xmlns:a16="http://schemas.microsoft.com/office/drawing/2014/main" id="{A6DE690A-4C1F-44B3-870C-42B2227A0F61}"/>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92968045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C165-4F2C-4D3E-9AEA-3577F203B78B}"/>
              </a:ext>
            </a:extLst>
          </p:cNvPr>
          <p:cNvSpPr>
            <a:spLocks noGrp="1"/>
          </p:cNvSpPr>
          <p:nvPr>
            <p:ph type="title"/>
          </p:nvPr>
        </p:nvSpPr>
        <p:spPr/>
        <p:txBody>
          <a:bodyPr/>
          <a:lstStyle/>
          <a:p>
            <a:r>
              <a:rPr lang="en-US" cap="small" dirty="0"/>
              <a:t>Why Work-Based Learning?</a:t>
            </a:r>
          </a:p>
        </p:txBody>
      </p:sp>
      <p:graphicFrame>
        <p:nvGraphicFramePr>
          <p:cNvPr id="5" name="Content Placeholder 4">
            <a:extLst>
              <a:ext uri="{FF2B5EF4-FFF2-40B4-BE49-F238E27FC236}">
                <a16:creationId xmlns:a16="http://schemas.microsoft.com/office/drawing/2014/main" id="{8494715C-702E-414A-8436-7B04C7F1B761}"/>
              </a:ext>
            </a:extLst>
          </p:cNvPr>
          <p:cNvGraphicFramePr>
            <a:graphicFrameLocks noGrp="1"/>
          </p:cNvGraphicFramePr>
          <p:nvPr>
            <p:ph idx="1"/>
            <p:extLst>
              <p:ext uri="{D42A27DB-BD31-4B8C-83A1-F6EECF244321}">
                <p14:modId xmlns:p14="http://schemas.microsoft.com/office/powerpoint/2010/main" val="3616894396"/>
              </p:ext>
            </p:extLst>
          </p:nvPr>
        </p:nvGraphicFramePr>
        <p:xfrm>
          <a:off x="68134" y="1091339"/>
          <a:ext cx="7500395" cy="497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9B5F5CF-1AE0-46EC-B35C-9B52E8260D26}"/>
              </a:ext>
            </a:extLst>
          </p:cNvPr>
          <p:cNvSpPr txBox="1"/>
          <p:nvPr/>
        </p:nvSpPr>
        <p:spPr>
          <a:xfrm>
            <a:off x="7466449" y="1317554"/>
            <a:ext cx="4279605" cy="42478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educational models for the past 40 years have operated with Business as an advisor. In this role, they could only inform learning experiences, with engagement being at the end of the student’s educational journey—hiring based on the level of educational attainment.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Industries and businesses need to shift their focus to engaging in the educational system as a </a:t>
            </a:r>
            <a:r>
              <a:rPr kumimoji="0" lang="en-US" sz="1667"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solution partner</a:t>
            </a:r>
            <a:r>
              <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time is now to invest in the supply side of this equation—</a:t>
            </a:r>
            <a:r>
              <a:rPr kumimoji="0" lang="en-US" sz="2333"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WBL provides the most effective way to close the skills gap.”</a:t>
            </a:r>
            <a:endParaRPr kumimoji="0" lang="en-US" sz="1667"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BF02728-BEAD-45EB-AB8F-47F176F6559A}"/>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522FDE59-E56D-4959-8252-9DD09EFB7799}"/>
              </a:ext>
            </a:extLst>
          </p:cNvPr>
          <p:cNvPicPr>
            <a:picLocks noChangeAspect="1"/>
          </p:cNvPicPr>
          <p:nvPr/>
        </p:nvPicPr>
        <p:blipFill>
          <a:blip r:embed="rId9"/>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78493005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15E9A-E695-4AA0-8A66-647E87AADF3B}"/>
              </a:ext>
            </a:extLst>
          </p:cNvPr>
          <p:cNvPicPr>
            <a:picLocks noChangeAspect="1"/>
          </p:cNvPicPr>
          <p:nvPr/>
        </p:nvPicPr>
        <p:blipFill rotWithShape="1">
          <a:blip r:embed="rId3"/>
          <a:srcRect b="6346"/>
          <a:stretch/>
        </p:blipFill>
        <p:spPr>
          <a:xfrm>
            <a:off x="1981200" y="8857"/>
            <a:ext cx="8686800" cy="6349251"/>
          </a:xfrm>
          <a:prstGeom prst="rect">
            <a:avLst/>
          </a:prstGeom>
          <a:effectLst>
            <a:softEdge rad="635000"/>
          </a:effectLst>
        </p:spPr>
      </p:pic>
      <p:sp>
        <p:nvSpPr>
          <p:cNvPr id="2" name="Title 1"/>
          <p:cNvSpPr>
            <a:spLocks noGrp="1"/>
          </p:cNvSpPr>
          <p:nvPr>
            <p:ph type="title"/>
          </p:nvPr>
        </p:nvSpPr>
        <p:spPr>
          <a:xfrm>
            <a:off x="1182415" y="2684605"/>
            <a:ext cx="4193628" cy="830997"/>
          </a:xfrm>
        </p:spPr>
        <p:txBody>
          <a:bodyPr/>
          <a:lstStyle/>
          <a:p>
            <a:r>
              <a:rPr lang="en-US" sz="5400" cap="small" dirty="0">
                <a:effectLst>
                  <a:outerShdw blurRad="38100" dist="38100" dir="2700000" algn="tl">
                    <a:srgbClr val="000000">
                      <a:alpha val="43137"/>
                    </a:srgbClr>
                  </a:outerShdw>
                </a:effectLst>
              </a:rPr>
              <a:t>Questions?</a:t>
            </a:r>
          </a:p>
        </p:txBody>
      </p:sp>
      <p:sp>
        <p:nvSpPr>
          <p:cNvPr id="5" name="Content Placeholder 2"/>
          <p:cNvSpPr txBox="1">
            <a:spLocks/>
          </p:cNvSpPr>
          <p:nvPr/>
        </p:nvSpPr>
        <p:spPr>
          <a:xfrm>
            <a:off x="1981200" y="1232876"/>
            <a:ext cx="8229600" cy="186722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2"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9AD99D04-E411-4C34-8866-2C1716DC0D7E}"/>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DE9FFDD2-3CA4-4C43-A9D3-E8CC9AA060DE}"/>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3383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Work-Based Learning Resources</a:t>
            </a:r>
          </a:p>
        </p:txBody>
      </p:sp>
      <p:sp>
        <p:nvSpPr>
          <p:cNvPr id="3" name="Content Placeholder 2"/>
          <p:cNvSpPr>
            <a:spLocks noGrp="1"/>
          </p:cNvSpPr>
          <p:nvPr>
            <p:ph idx="1"/>
          </p:nvPr>
        </p:nvSpPr>
        <p:spPr/>
        <p:txBody>
          <a:bodyPr/>
          <a:lstStyle/>
          <a:p>
            <a:r>
              <a:rPr lang="en-US" dirty="0"/>
              <a:t>Brenna Bartlett will talk about WBL Resources and the WBL Office Hours</a:t>
            </a:r>
          </a:p>
          <a:p>
            <a:endParaRPr lang="en-US" dirty="0"/>
          </a:p>
        </p:txBody>
      </p:sp>
    </p:spTree>
    <p:extLst>
      <p:ext uri="{BB962C8B-B14F-4D97-AF65-F5344CB8AC3E}">
        <p14:creationId xmlns:p14="http://schemas.microsoft.com/office/powerpoint/2010/main" val="362167325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6DF915A-AE7C-4083-90F9-15AEFA589C6D}"/>
              </a:ext>
            </a:extLst>
          </p:cNvPr>
          <p:cNvSpPr txBox="1"/>
          <p:nvPr/>
        </p:nvSpPr>
        <p:spPr>
          <a:xfrm>
            <a:off x="914399" y="4142154"/>
            <a:ext cx="4887311" cy="429904"/>
          </a:xfrm>
          <a:prstGeom prst="rect">
            <a:avLst/>
          </a:prstGeom>
          <a:solidFill>
            <a:srgbClr val="700017"/>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91B05F3A-BD43-46B8-B575-409F98EF79CD}"/>
              </a:ext>
            </a:extLst>
          </p:cNvPr>
          <p:cNvSpPr txBox="1"/>
          <p:nvPr/>
        </p:nvSpPr>
        <p:spPr>
          <a:xfrm>
            <a:off x="914400" y="3615023"/>
            <a:ext cx="4885898" cy="429904"/>
          </a:xfrm>
          <a:prstGeom prst="rect">
            <a:avLst/>
          </a:prstGeom>
          <a:solidFill>
            <a:srgbClr val="A1A1A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BD69F56E-0A2F-4FE1-ADBD-CB7CE7D0C854}"/>
              </a:ext>
            </a:extLst>
          </p:cNvPr>
          <p:cNvSpPr txBox="1"/>
          <p:nvPr/>
        </p:nvSpPr>
        <p:spPr>
          <a:xfrm>
            <a:off x="907700" y="4669285"/>
            <a:ext cx="4885900" cy="429904"/>
          </a:xfrm>
          <a:prstGeom prst="rect">
            <a:avLst/>
          </a:prstGeom>
          <a:solidFill>
            <a:srgbClr val="B5DC1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CE179EF4-B484-4152-92ED-2A5DB2479384}"/>
              </a:ext>
            </a:extLst>
          </p:cNvPr>
          <p:cNvSpPr txBox="1"/>
          <p:nvPr/>
        </p:nvSpPr>
        <p:spPr>
          <a:xfrm>
            <a:off x="907700" y="1640014"/>
            <a:ext cx="4885899" cy="815455"/>
          </a:xfrm>
          <a:prstGeom prst="rect">
            <a:avLst/>
          </a:prstGeom>
          <a:solidFill>
            <a:srgbClr val="73A5CC"/>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438E4E14-0FE5-4270-977B-F86E442ED50C}"/>
              </a:ext>
            </a:extLst>
          </p:cNvPr>
          <p:cNvSpPr txBox="1"/>
          <p:nvPr/>
        </p:nvSpPr>
        <p:spPr>
          <a:xfrm>
            <a:off x="914400" y="3085983"/>
            <a:ext cx="4885898" cy="429904"/>
          </a:xfrm>
          <a:prstGeom prst="rect">
            <a:avLst/>
          </a:prstGeom>
          <a:solidFill>
            <a:srgbClr val="F20017"/>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0470CE1B-CAE6-472A-A4C5-80024AACFA2A}"/>
              </a:ext>
            </a:extLst>
          </p:cNvPr>
          <p:cNvSpPr txBox="1"/>
          <p:nvPr/>
        </p:nvSpPr>
        <p:spPr>
          <a:xfrm>
            <a:off x="914399" y="2553380"/>
            <a:ext cx="4885899" cy="429904"/>
          </a:xfrm>
          <a:prstGeom prst="rect">
            <a:avLst/>
          </a:prstGeom>
          <a:solidFill>
            <a:srgbClr val="FFBF0F"/>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2F8429BF-5DB3-429A-8DB9-C1189B5B65CD}"/>
              </a:ext>
            </a:extLst>
          </p:cNvPr>
          <p:cNvPicPr>
            <a:picLocks noChangeAspect="1"/>
          </p:cNvPicPr>
          <p:nvPr/>
        </p:nvPicPr>
        <p:blipFill rotWithShape="1">
          <a:blip r:embed="rId2"/>
          <a:srcRect l="3073" t="15673" r="2505" b="5043"/>
          <a:stretch/>
        </p:blipFill>
        <p:spPr>
          <a:xfrm>
            <a:off x="6177887" y="-34120"/>
            <a:ext cx="5904930" cy="6339385"/>
          </a:xfrm>
          <a:prstGeom prst="rect">
            <a:avLst/>
          </a:prstGeom>
        </p:spPr>
      </p:pic>
      <p:sp>
        <p:nvSpPr>
          <p:cNvPr id="5" name="Content Placeholder 4"/>
          <p:cNvSpPr>
            <a:spLocks noGrp="1"/>
          </p:cNvSpPr>
          <p:nvPr>
            <p:ph idx="1"/>
          </p:nvPr>
        </p:nvSpPr>
        <p:spPr>
          <a:xfrm>
            <a:off x="692420" y="1657127"/>
            <a:ext cx="5326928" cy="3538182"/>
          </a:xfrm>
        </p:spPr>
        <p:txBody>
          <a:bodyPr/>
          <a:lstStyle/>
          <a:p>
            <a:pPr marL="0" indent="0" algn="ctr">
              <a:spcBef>
                <a:spcPts val="0"/>
              </a:spcBef>
              <a:buNone/>
            </a:pPr>
            <a:r>
              <a:rPr lang="en-US" sz="2800" b="1" cap="small" dirty="0">
                <a:solidFill>
                  <a:schemeClr val="bg1"/>
                </a:solidFill>
              </a:rPr>
              <a:t>Northwest</a:t>
            </a:r>
            <a:r>
              <a:rPr lang="en-US" sz="2800" cap="small" dirty="0">
                <a:solidFill>
                  <a:schemeClr val="bg1"/>
                </a:solidFill>
              </a:rPr>
              <a:t> – </a:t>
            </a:r>
          </a:p>
          <a:p>
            <a:pPr marL="0" indent="0" algn="ctr">
              <a:spcBef>
                <a:spcPts val="0"/>
              </a:spcBef>
              <a:buNone/>
            </a:pPr>
            <a:r>
              <a:rPr lang="en-US" sz="2800" cap="small" dirty="0">
                <a:solidFill>
                  <a:schemeClr val="bg1"/>
                </a:solidFill>
              </a:rPr>
              <a:t>Dr. Kathy Siebenaler Wilson</a:t>
            </a:r>
          </a:p>
          <a:p>
            <a:pPr marL="0" indent="0" algn="ctr">
              <a:buNone/>
            </a:pPr>
            <a:r>
              <a:rPr lang="en-US" sz="2800" b="1" cap="small" dirty="0"/>
              <a:t>Northeast</a:t>
            </a:r>
            <a:r>
              <a:rPr lang="en-US" sz="2800" cap="small" dirty="0"/>
              <a:t> – Naima Lusane</a:t>
            </a:r>
          </a:p>
          <a:p>
            <a:pPr marL="0" indent="0" algn="ctr">
              <a:buNone/>
            </a:pPr>
            <a:r>
              <a:rPr lang="en-US" sz="2750" b="1" cap="small" dirty="0">
                <a:solidFill>
                  <a:schemeClr val="bg1"/>
                </a:solidFill>
              </a:rPr>
              <a:t>Central</a:t>
            </a:r>
            <a:r>
              <a:rPr lang="en-US" sz="2750" cap="small" dirty="0">
                <a:solidFill>
                  <a:schemeClr val="bg1"/>
                </a:solidFill>
              </a:rPr>
              <a:t> – Carrie Scheiderer</a:t>
            </a:r>
          </a:p>
          <a:p>
            <a:pPr marL="0" indent="0" algn="ctr">
              <a:buNone/>
            </a:pPr>
            <a:r>
              <a:rPr lang="en-US" sz="2800" b="1" cap="small" dirty="0"/>
              <a:t>West</a:t>
            </a:r>
            <a:r>
              <a:rPr lang="en-US" sz="2800" cap="small" dirty="0"/>
              <a:t> – Pam Hunt</a:t>
            </a:r>
          </a:p>
          <a:p>
            <a:pPr marL="0" indent="0" algn="ctr">
              <a:buNone/>
            </a:pPr>
            <a:r>
              <a:rPr lang="en-US" sz="2800" b="1" cap="small" dirty="0">
                <a:solidFill>
                  <a:schemeClr val="bg1"/>
                </a:solidFill>
              </a:rPr>
              <a:t>Southwest </a:t>
            </a:r>
            <a:r>
              <a:rPr lang="en-US" sz="2800" cap="small" dirty="0">
                <a:solidFill>
                  <a:schemeClr val="bg1"/>
                </a:solidFill>
              </a:rPr>
              <a:t>– Rita Graf</a:t>
            </a:r>
          </a:p>
          <a:p>
            <a:pPr marL="0" indent="0" algn="ctr">
              <a:buNone/>
            </a:pPr>
            <a:r>
              <a:rPr lang="en-US" sz="2800" b="1" cap="small" dirty="0"/>
              <a:t>Southeast</a:t>
            </a:r>
            <a:r>
              <a:rPr lang="en-US" sz="2800" cap="small" dirty="0"/>
              <a:t> – Katie Good</a:t>
            </a:r>
          </a:p>
        </p:txBody>
      </p:sp>
      <p:sp>
        <p:nvSpPr>
          <p:cNvPr id="11" name="TextBox 10">
            <a:extLst>
              <a:ext uri="{FF2B5EF4-FFF2-40B4-BE49-F238E27FC236}">
                <a16:creationId xmlns:a16="http://schemas.microsoft.com/office/drawing/2014/main" id="{FC822A57-AA14-42A7-AD62-51BEA7F90A0F}"/>
              </a:ext>
            </a:extLst>
          </p:cNvPr>
          <p:cNvSpPr txBox="1"/>
          <p:nvPr/>
        </p:nvSpPr>
        <p:spPr>
          <a:xfrm>
            <a:off x="344689" y="157459"/>
            <a:ext cx="6011919" cy="707886"/>
          </a:xfrm>
          <a:prstGeom prst="rect">
            <a:avLst/>
          </a:prstGeom>
          <a:noFill/>
        </p:spPr>
        <p:txBody>
          <a:bodyPr wrap="square" rtlCol="0">
            <a:spAutoFit/>
          </a:bodyPr>
          <a:lstStyle/>
          <a:p>
            <a:r>
              <a:rPr lang="en-US" sz="4000" u="sng"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Ohio Tech Prep Regions</a:t>
            </a:r>
          </a:p>
        </p:txBody>
      </p:sp>
      <p:pic>
        <p:nvPicPr>
          <p:cNvPr id="13" name="Picture 12">
            <a:extLst>
              <a:ext uri="{FF2B5EF4-FFF2-40B4-BE49-F238E27FC236}">
                <a16:creationId xmlns:a16="http://schemas.microsoft.com/office/drawing/2014/main" id="{256442E1-B10C-4871-9E0F-A53DD7164FB8}"/>
              </a:ext>
            </a:extLst>
          </p:cNvPr>
          <p:cNvPicPr>
            <a:picLocks noChangeAspect="1"/>
          </p:cNvPicPr>
          <p:nvPr/>
        </p:nvPicPr>
        <p:blipFill>
          <a:blip r:embed="rId3"/>
          <a:stretch>
            <a:fillRect/>
          </a:stretch>
        </p:blipFill>
        <p:spPr>
          <a:xfrm>
            <a:off x="4623470" y="6358108"/>
            <a:ext cx="2945060" cy="496629"/>
          </a:xfrm>
          <a:prstGeom prst="rect">
            <a:avLst/>
          </a:prstGeom>
        </p:spPr>
      </p:pic>
      <p:pic>
        <p:nvPicPr>
          <p:cNvPr id="16" name="Picture 15">
            <a:extLst>
              <a:ext uri="{FF2B5EF4-FFF2-40B4-BE49-F238E27FC236}">
                <a16:creationId xmlns:a16="http://schemas.microsoft.com/office/drawing/2014/main" id="{C0B20F6A-5EF8-4053-A26E-260D75D3D213}"/>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Tree>
    <p:extLst>
      <p:ext uri="{BB962C8B-B14F-4D97-AF65-F5344CB8AC3E}">
        <p14:creationId xmlns:p14="http://schemas.microsoft.com/office/powerpoint/2010/main" val="215186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DE79C-7570-497A-B087-81F517BB721B}"/>
              </a:ext>
            </a:extLst>
          </p:cNvPr>
          <p:cNvSpPr>
            <a:spLocks noGrp="1"/>
          </p:cNvSpPr>
          <p:nvPr>
            <p:ph type="title"/>
          </p:nvPr>
        </p:nvSpPr>
        <p:spPr>
          <a:xfrm>
            <a:off x="96711" y="1870165"/>
            <a:ext cx="2394006" cy="1477328"/>
          </a:xfrm>
        </p:spPr>
        <p:txBody>
          <a:bodyPr/>
          <a:lstStyle/>
          <a:p>
            <a:r>
              <a:rPr lang="en-US" sz="4800" cap="small" dirty="0">
                <a:effectLst>
                  <a:outerShdw blurRad="38100" dist="38100" dir="2700000" algn="tl">
                    <a:srgbClr val="000000">
                      <a:alpha val="43137"/>
                    </a:srgbClr>
                  </a:outerShdw>
                </a:effectLst>
              </a:rPr>
              <a:t>What’s next?</a:t>
            </a:r>
          </a:p>
        </p:txBody>
      </p:sp>
      <p:pic>
        <p:nvPicPr>
          <p:cNvPr id="5" name="Content Placeholder 4">
            <a:extLst>
              <a:ext uri="{FF2B5EF4-FFF2-40B4-BE49-F238E27FC236}">
                <a16:creationId xmlns:a16="http://schemas.microsoft.com/office/drawing/2014/main" id="{D05A6DD7-B458-4371-A737-C7BA62889F1C}"/>
              </a:ext>
            </a:extLst>
          </p:cNvPr>
          <p:cNvPicPr>
            <a:picLocks noGrp="1" noChangeAspect="1"/>
          </p:cNvPicPr>
          <p:nvPr>
            <p:ph idx="1"/>
          </p:nvPr>
        </p:nvPicPr>
        <p:blipFill rotWithShape="1">
          <a:blip r:embed="rId2"/>
          <a:srcRect l="6475" t="12188" r="5221" b="76885"/>
          <a:stretch/>
        </p:blipFill>
        <p:spPr>
          <a:xfrm>
            <a:off x="2303578" y="32563"/>
            <a:ext cx="7008125" cy="1226330"/>
          </a:xfrm>
        </p:spPr>
      </p:pic>
      <p:pic>
        <p:nvPicPr>
          <p:cNvPr id="7" name="Picture 6">
            <a:extLst>
              <a:ext uri="{FF2B5EF4-FFF2-40B4-BE49-F238E27FC236}">
                <a16:creationId xmlns:a16="http://schemas.microsoft.com/office/drawing/2014/main" id="{D2FF4C27-7BC9-4B2D-9DE6-355CF98DB52B}"/>
              </a:ext>
            </a:extLst>
          </p:cNvPr>
          <p:cNvPicPr>
            <a:picLocks noChangeAspect="1"/>
          </p:cNvPicPr>
          <p:nvPr/>
        </p:nvPicPr>
        <p:blipFill rotWithShape="1">
          <a:blip r:embed="rId2"/>
          <a:srcRect l="10298" t="42128" r="9851" b="29946"/>
          <a:stretch/>
        </p:blipFill>
        <p:spPr>
          <a:xfrm>
            <a:off x="2620369" y="1294032"/>
            <a:ext cx="4872251" cy="2738881"/>
          </a:xfrm>
          <a:prstGeom prst="rect">
            <a:avLst/>
          </a:prstGeom>
        </p:spPr>
      </p:pic>
      <p:pic>
        <p:nvPicPr>
          <p:cNvPr id="10" name="Picture 9">
            <a:extLst>
              <a:ext uri="{FF2B5EF4-FFF2-40B4-BE49-F238E27FC236}">
                <a16:creationId xmlns:a16="http://schemas.microsoft.com/office/drawing/2014/main" id="{7BEC94A2-3072-47C7-918F-FA38D82B4D15}"/>
              </a:ext>
            </a:extLst>
          </p:cNvPr>
          <p:cNvPicPr>
            <a:picLocks noChangeAspect="1"/>
          </p:cNvPicPr>
          <p:nvPr/>
        </p:nvPicPr>
        <p:blipFill>
          <a:blip r:embed="rId3"/>
          <a:stretch>
            <a:fillRect/>
          </a:stretch>
        </p:blipFill>
        <p:spPr>
          <a:xfrm>
            <a:off x="9343856" y="4938550"/>
            <a:ext cx="2595968" cy="508839"/>
          </a:xfrm>
          <a:prstGeom prst="rect">
            <a:avLst/>
          </a:prstGeom>
        </p:spPr>
      </p:pic>
      <p:sp>
        <p:nvSpPr>
          <p:cNvPr id="11" name="Title 1">
            <a:extLst>
              <a:ext uri="{FF2B5EF4-FFF2-40B4-BE49-F238E27FC236}">
                <a16:creationId xmlns:a16="http://schemas.microsoft.com/office/drawing/2014/main" id="{E60500A5-86D2-4FB5-83F0-C8ED5A7939EA}"/>
              </a:ext>
            </a:extLst>
          </p:cNvPr>
          <p:cNvSpPr txBox="1">
            <a:spLocks/>
          </p:cNvSpPr>
          <p:nvPr/>
        </p:nvSpPr>
        <p:spPr>
          <a:xfrm>
            <a:off x="9484155" y="2054831"/>
            <a:ext cx="2315370" cy="1107996"/>
          </a:xfrm>
          <a:prstGeom prst="rect">
            <a:avLst/>
          </a:prstGeom>
        </p:spPr>
        <p:txBody>
          <a:bodyPr vert="horz" wrap="square" lIns="0" tIns="0" rIns="0" bIns="0" rtlCol="0" anchor="t" anchorCtr="0">
            <a:spAutoFit/>
          </a:bodyPr>
          <a:lstStyle>
            <a:lvl1pPr algn="ctr" defTabSz="457159" rtl="0" eaLnBrk="1" latinLnBrk="0" hangingPunct="1">
              <a:spcBef>
                <a:spcPct val="0"/>
              </a:spcBef>
              <a:buNone/>
              <a:defRPr sz="4167" b="1" kern="1200">
                <a:solidFill>
                  <a:srgbClr val="C00000"/>
                </a:solidFill>
                <a:latin typeface="Arial"/>
                <a:ea typeface="+mj-ea"/>
                <a:cs typeface="Arial"/>
              </a:defRPr>
            </a:lvl1pPr>
          </a:lstStyle>
          <a:p>
            <a:r>
              <a:rPr lang="en-US" sz="3600" b="0" cap="small" dirty="0">
                <a:effectLst>
                  <a:outerShdw blurRad="38100" dist="38100" dir="2700000" algn="tl">
                    <a:srgbClr val="000000">
                      <a:alpha val="43137"/>
                    </a:srgbClr>
                  </a:outerShdw>
                </a:effectLst>
              </a:rPr>
              <a:t>Register NOW!</a:t>
            </a:r>
          </a:p>
        </p:txBody>
      </p:sp>
      <p:pic>
        <p:nvPicPr>
          <p:cNvPr id="14" name="Picture 13">
            <a:extLst>
              <a:ext uri="{FF2B5EF4-FFF2-40B4-BE49-F238E27FC236}">
                <a16:creationId xmlns:a16="http://schemas.microsoft.com/office/drawing/2014/main" id="{5A99D32E-2850-498A-988D-D8DB12E58DDC}"/>
              </a:ext>
            </a:extLst>
          </p:cNvPr>
          <p:cNvPicPr>
            <a:picLocks noChangeAspect="1"/>
          </p:cNvPicPr>
          <p:nvPr/>
        </p:nvPicPr>
        <p:blipFill>
          <a:blip r:embed="rId4">
            <a:duotone>
              <a:schemeClr val="accent6">
                <a:shade val="45000"/>
                <a:satMod val="135000"/>
              </a:schemeClr>
              <a:prstClr val="white"/>
            </a:duotone>
          </a:blip>
          <a:stretch>
            <a:fillRect/>
          </a:stretch>
        </p:blipFill>
        <p:spPr>
          <a:xfrm>
            <a:off x="7733669" y="1262288"/>
            <a:ext cx="1322658" cy="1322658"/>
          </a:xfrm>
          <a:prstGeom prst="rect">
            <a:avLst/>
          </a:prstGeom>
        </p:spPr>
      </p:pic>
      <p:pic>
        <p:nvPicPr>
          <p:cNvPr id="15" name="Picture 14">
            <a:extLst>
              <a:ext uri="{FF2B5EF4-FFF2-40B4-BE49-F238E27FC236}">
                <a16:creationId xmlns:a16="http://schemas.microsoft.com/office/drawing/2014/main" id="{42A8AFC8-3663-45EC-8F4C-C1751BDD5DE4}"/>
              </a:ext>
            </a:extLst>
          </p:cNvPr>
          <p:cNvPicPr>
            <a:picLocks noChangeAspect="1"/>
          </p:cNvPicPr>
          <p:nvPr/>
        </p:nvPicPr>
        <p:blipFill rotWithShape="1">
          <a:blip r:embed="rId5"/>
          <a:srcRect t="55923" r="951"/>
          <a:stretch/>
        </p:blipFill>
        <p:spPr>
          <a:xfrm>
            <a:off x="2565777" y="4053383"/>
            <a:ext cx="6503159" cy="2279175"/>
          </a:xfrm>
          <a:prstGeom prst="rect">
            <a:avLst/>
          </a:prstGeom>
        </p:spPr>
      </p:pic>
      <p:pic>
        <p:nvPicPr>
          <p:cNvPr id="16" name="Picture 15">
            <a:extLst>
              <a:ext uri="{FF2B5EF4-FFF2-40B4-BE49-F238E27FC236}">
                <a16:creationId xmlns:a16="http://schemas.microsoft.com/office/drawing/2014/main" id="{C8B1AE72-3EA4-4786-9355-1E2A185CACF2}"/>
              </a:ext>
            </a:extLst>
          </p:cNvPr>
          <p:cNvPicPr>
            <a:picLocks noChangeAspect="1"/>
          </p:cNvPicPr>
          <p:nvPr/>
        </p:nvPicPr>
        <p:blipFill>
          <a:blip r:embed="rId6">
            <a:duotone>
              <a:schemeClr val="accent5">
                <a:shade val="45000"/>
                <a:satMod val="135000"/>
              </a:schemeClr>
              <a:prstClr val="white"/>
            </a:duotone>
          </a:blip>
          <a:stretch>
            <a:fillRect/>
          </a:stretch>
        </p:blipFill>
        <p:spPr>
          <a:xfrm>
            <a:off x="7733669" y="2707778"/>
            <a:ext cx="1322658" cy="1322658"/>
          </a:xfrm>
          <a:prstGeom prst="rect">
            <a:avLst/>
          </a:prstGeom>
        </p:spPr>
      </p:pic>
      <p:pic>
        <p:nvPicPr>
          <p:cNvPr id="17" name="Picture 16">
            <a:extLst>
              <a:ext uri="{FF2B5EF4-FFF2-40B4-BE49-F238E27FC236}">
                <a16:creationId xmlns:a16="http://schemas.microsoft.com/office/drawing/2014/main" id="{952C08F4-8ECC-4E4D-BCAD-5BCEE398230B}"/>
              </a:ext>
            </a:extLst>
          </p:cNvPr>
          <p:cNvPicPr>
            <a:picLocks noChangeAspect="1"/>
          </p:cNvPicPr>
          <p:nvPr/>
        </p:nvPicPr>
        <p:blipFill>
          <a:blip r:embed="rId7"/>
          <a:stretch>
            <a:fillRect/>
          </a:stretch>
        </p:blipFill>
        <p:spPr>
          <a:xfrm>
            <a:off x="237459" y="4758443"/>
            <a:ext cx="2112509" cy="869051"/>
          </a:xfrm>
          <a:prstGeom prst="rect">
            <a:avLst/>
          </a:prstGeom>
        </p:spPr>
      </p:pic>
    </p:spTree>
    <p:extLst>
      <p:ext uri="{BB962C8B-B14F-4D97-AF65-F5344CB8AC3E}">
        <p14:creationId xmlns:p14="http://schemas.microsoft.com/office/powerpoint/2010/main" val="161996449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EB8C-9EEB-4CEC-8E4F-AA2ECB21CFC8}"/>
              </a:ext>
            </a:extLst>
          </p:cNvPr>
          <p:cNvSpPr>
            <a:spLocks noGrp="1"/>
          </p:cNvSpPr>
          <p:nvPr>
            <p:ph type="title"/>
          </p:nvPr>
        </p:nvSpPr>
        <p:spPr>
          <a:xfrm>
            <a:off x="453225" y="238836"/>
            <a:ext cx="5695092" cy="682497"/>
          </a:xfrm>
        </p:spPr>
        <p:txBody>
          <a:bodyPr anchor="b">
            <a:normAutofit fontScale="90000"/>
          </a:bodyPr>
          <a:lstStyle/>
          <a:p>
            <a:pPr algn="l"/>
            <a:r>
              <a:rPr lang="en-US" sz="4000" b="0" cap="small" dirty="0">
                <a:effectLst>
                  <a:outerShdw blurRad="38100" dist="38100" dir="2700000" algn="tl">
                    <a:srgbClr val="000000">
                      <a:alpha val="43137"/>
                    </a:srgbClr>
                  </a:outerShdw>
                </a:effectLst>
              </a:rPr>
              <a:t>Thank you for joining us!</a:t>
            </a:r>
            <a:endParaRPr lang="en-US" sz="3200" b="0" cap="small" dirty="0">
              <a:solidFill>
                <a:schemeClr val="tx1"/>
              </a:solidFill>
              <a:effectLst>
                <a:outerShdw blurRad="38100" dist="38100" dir="2700000" algn="tl">
                  <a:srgbClr val="000000">
                    <a:alpha val="43137"/>
                  </a:srgbClr>
                </a:outerShdw>
              </a:effectLst>
            </a:endParaRPr>
          </a:p>
        </p:txBody>
      </p:sp>
      <p:pic>
        <p:nvPicPr>
          <p:cNvPr id="8" name="Graphic 7" descr="Email">
            <a:extLst>
              <a:ext uri="{FF2B5EF4-FFF2-40B4-BE49-F238E27FC236}">
                <a16:creationId xmlns:a16="http://schemas.microsoft.com/office/drawing/2014/main" id="{950229C1-FDA9-4F20-B297-17348BB817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53224" y="4099096"/>
            <a:ext cx="1198533" cy="1198533"/>
          </a:xfrm>
          <a:prstGeom prst="rect">
            <a:avLst/>
          </a:prstGeom>
        </p:spPr>
      </p:pic>
      <p:sp>
        <p:nvSpPr>
          <p:cNvPr id="3" name="Content Placeholder 2">
            <a:extLst>
              <a:ext uri="{FF2B5EF4-FFF2-40B4-BE49-F238E27FC236}">
                <a16:creationId xmlns:a16="http://schemas.microsoft.com/office/drawing/2014/main" id="{0BFCDC53-369B-4D16-9AD1-35CE602A48BD}"/>
              </a:ext>
            </a:extLst>
          </p:cNvPr>
          <p:cNvSpPr>
            <a:spLocks noGrp="1"/>
          </p:cNvSpPr>
          <p:nvPr>
            <p:ph idx="1"/>
          </p:nvPr>
        </p:nvSpPr>
        <p:spPr>
          <a:xfrm>
            <a:off x="582877" y="1636708"/>
            <a:ext cx="8492883" cy="1198533"/>
          </a:xfrm>
        </p:spPr>
        <p:txBody>
          <a:bodyPr>
            <a:normAutofit/>
          </a:bodyPr>
          <a:lstStyle/>
          <a:p>
            <a:pPr marL="0" indent="0">
              <a:buNone/>
            </a:pPr>
            <a:r>
              <a:rPr lang="en-US" sz="2800" b="0" dirty="0">
                <a:solidFill>
                  <a:schemeClr val="tx1"/>
                </a:solidFill>
                <a:effectLst>
                  <a:outerShdw blurRad="38100" dist="38100" dir="2700000" algn="tl">
                    <a:srgbClr val="000000">
                      <a:alpha val="43137"/>
                    </a:srgbClr>
                  </a:outerShdw>
                </a:effectLst>
              </a:rPr>
              <a:t>Please take a moment to fill out our brief survey</a:t>
            </a:r>
          </a:p>
          <a:p>
            <a:pPr marL="0" indent="0">
              <a:buNone/>
            </a:pPr>
            <a:endParaRPr lang="en-US" sz="1200" b="1" dirty="0"/>
          </a:p>
          <a:p>
            <a:pPr marL="0" indent="0">
              <a:buNone/>
            </a:pPr>
            <a:r>
              <a:rPr lang="en-US" sz="2000" b="1" dirty="0"/>
              <a:t>Feedback Survey Link:  </a:t>
            </a:r>
            <a:r>
              <a:rPr lang="en-US" sz="2000" b="1" dirty="0">
                <a:solidFill>
                  <a:srgbClr val="FF0000"/>
                </a:solidFill>
                <a:hlinkClick r:id="rId4"/>
              </a:rPr>
              <a:t>https://www.surveymonkey.com/r/GMSS2KD</a:t>
            </a:r>
            <a:endParaRPr lang="en-US" sz="2000" b="1" dirty="0">
              <a:solidFill>
                <a:srgbClr val="FF0000"/>
              </a:solidFill>
            </a:endParaRPr>
          </a:p>
          <a:p>
            <a:pPr marL="0" indent="0">
              <a:buNone/>
            </a:pPr>
            <a:endParaRPr lang="en-US" sz="2000" b="1" dirty="0">
              <a:solidFill>
                <a:srgbClr val="FF0000"/>
              </a:solidFill>
            </a:endParaRPr>
          </a:p>
          <a:p>
            <a:pPr marL="0" indent="0">
              <a:buNone/>
            </a:pPr>
            <a:endParaRPr lang="en-US" sz="2000" b="1" dirty="0"/>
          </a:p>
        </p:txBody>
      </p:sp>
      <p:pic>
        <p:nvPicPr>
          <p:cNvPr id="5" name="Picture 4">
            <a:extLst>
              <a:ext uri="{FF2B5EF4-FFF2-40B4-BE49-F238E27FC236}">
                <a16:creationId xmlns:a16="http://schemas.microsoft.com/office/drawing/2014/main" id="{4E2F525D-07BD-4BA7-B97C-67B802984A76}"/>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E36522BD-9AE8-40F4-B3C0-147DE7D8DF07}"/>
              </a:ext>
            </a:extLst>
          </p:cNvPr>
          <p:cNvPicPr>
            <a:picLocks noChangeAspect="1"/>
          </p:cNvPicPr>
          <p:nvPr/>
        </p:nvPicPr>
        <p:blipFill>
          <a:blip r:embed="rId6"/>
          <a:stretch>
            <a:fillRect/>
          </a:stretch>
        </p:blipFill>
        <p:spPr>
          <a:xfrm>
            <a:off x="4623470" y="6358108"/>
            <a:ext cx="2945060" cy="496629"/>
          </a:xfrm>
          <a:prstGeom prst="rect">
            <a:avLst/>
          </a:prstGeom>
        </p:spPr>
      </p:pic>
      <p:sp>
        <p:nvSpPr>
          <p:cNvPr id="9" name="TextBox 8">
            <a:extLst>
              <a:ext uri="{FF2B5EF4-FFF2-40B4-BE49-F238E27FC236}">
                <a16:creationId xmlns:a16="http://schemas.microsoft.com/office/drawing/2014/main" id="{AC052B5D-C520-4036-8607-27B2E6DFD16E}"/>
              </a:ext>
            </a:extLst>
          </p:cNvPr>
          <p:cNvSpPr txBox="1"/>
          <p:nvPr/>
        </p:nvSpPr>
        <p:spPr>
          <a:xfrm>
            <a:off x="1876568" y="4144364"/>
            <a:ext cx="6701050" cy="1107996"/>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rPr>
              <a:t>For further information about Ohio College Tech Prep:</a:t>
            </a:r>
          </a:p>
          <a:p>
            <a:pPr marL="0" indent="0">
              <a:buNone/>
            </a:pPr>
            <a:endParaRPr lang="en-US" sz="1200" b="1" dirty="0"/>
          </a:p>
          <a:p>
            <a:pPr marL="0" indent="0">
              <a:buNone/>
            </a:pPr>
            <a:r>
              <a:rPr lang="en-US" sz="1800" b="1" dirty="0"/>
              <a:t>Ohio College Tech Prep Regional Centers</a:t>
            </a:r>
          </a:p>
          <a:p>
            <a:pPr marL="0" indent="0">
              <a:buNone/>
            </a:pPr>
            <a:r>
              <a:rPr lang="en-US" sz="1800" b="1" dirty="0">
                <a:hlinkClick r:id="rId7"/>
              </a:rPr>
              <a:t>https://education.ohio.gov/Topics/Career-Tech/College-Tech-Prep</a:t>
            </a:r>
            <a:endParaRPr lang="en-US" sz="1800" b="1" dirty="0"/>
          </a:p>
        </p:txBody>
      </p:sp>
      <p:cxnSp>
        <p:nvCxnSpPr>
          <p:cNvPr id="12" name="Straight Connector 11">
            <a:extLst>
              <a:ext uri="{FF2B5EF4-FFF2-40B4-BE49-F238E27FC236}">
                <a16:creationId xmlns:a16="http://schemas.microsoft.com/office/drawing/2014/main" id="{27277B17-801A-4ECB-BA1E-666DD8D59B42}"/>
              </a:ext>
            </a:extLst>
          </p:cNvPr>
          <p:cNvCxnSpPr>
            <a:cxnSpLocks/>
          </p:cNvCxnSpPr>
          <p:nvPr/>
        </p:nvCxnSpPr>
        <p:spPr>
          <a:xfrm>
            <a:off x="1364776" y="3391468"/>
            <a:ext cx="8911988"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A3E3384E-D9FC-4772-9B90-9C4E053288B5}"/>
              </a:ext>
            </a:extLst>
          </p:cNvPr>
          <p:cNvPicPr>
            <a:picLocks noChangeAspect="1"/>
          </p:cNvPicPr>
          <p:nvPr/>
        </p:nvPicPr>
        <p:blipFill>
          <a:blip r:embed="rId8"/>
          <a:stretch>
            <a:fillRect/>
          </a:stretch>
        </p:blipFill>
        <p:spPr>
          <a:xfrm>
            <a:off x="9395344" y="816795"/>
            <a:ext cx="1903863" cy="1903863"/>
          </a:xfrm>
          <a:prstGeom prst="rect">
            <a:avLst/>
          </a:prstGeom>
        </p:spPr>
      </p:pic>
      <p:pic>
        <p:nvPicPr>
          <p:cNvPr id="17" name="Picture 16">
            <a:extLst>
              <a:ext uri="{FF2B5EF4-FFF2-40B4-BE49-F238E27FC236}">
                <a16:creationId xmlns:a16="http://schemas.microsoft.com/office/drawing/2014/main" id="{9C585AED-9CC4-4192-825F-526614F5C3B7}"/>
              </a:ext>
            </a:extLst>
          </p:cNvPr>
          <p:cNvPicPr>
            <a:picLocks noChangeAspect="1"/>
          </p:cNvPicPr>
          <p:nvPr/>
        </p:nvPicPr>
        <p:blipFill>
          <a:blip r:embed="rId9"/>
          <a:stretch>
            <a:fillRect/>
          </a:stretch>
        </p:blipFill>
        <p:spPr>
          <a:xfrm>
            <a:off x="9395344" y="4099096"/>
            <a:ext cx="1857802" cy="1857802"/>
          </a:xfrm>
          <a:prstGeom prst="rect">
            <a:avLst/>
          </a:prstGeom>
        </p:spPr>
      </p:pic>
    </p:spTree>
    <p:extLst>
      <p:ext uri="{BB962C8B-B14F-4D97-AF65-F5344CB8AC3E}">
        <p14:creationId xmlns:p14="http://schemas.microsoft.com/office/powerpoint/2010/main" val="368739801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3854" y="301206"/>
            <a:ext cx="4604292" cy="773677"/>
          </a:xfrm>
          <a:prstGeom prst="rect">
            <a:avLst/>
          </a:prstGeom>
        </p:spPr>
      </p:pic>
      <p:sp>
        <p:nvSpPr>
          <p:cNvPr id="3" name="Content Placeholder 2"/>
          <p:cNvSpPr>
            <a:spLocks noGrp="1"/>
          </p:cNvSpPr>
          <p:nvPr>
            <p:ph idx="1"/>
          </p:nvPr>
        </p:nvSpPr>
        <p:spPr>
          <a:xfrm>
            <a:off x="609600" y="1398460"/>
            <a:ext cx="10972800" cy="4061080"/>
          </a:xfrm>
        </p:spPr>
        <p:txBody>
          <a:bodyPr/>
          <a:lstStyle/>
          <a:p>
            <a:pPr marL="0" indent="0">
              <a:buNone/>
            </a:pPr>
            <a:r>
              <a:rPr lang="en-US" b="1" cap="small" dirty="0"/>
              <a:t> </a:t>
            </a:r>
            <a:r>
              <a:rPr lang="en-US" sz="3200" b="1" u="sng" cap="small" dirty="0"/>
              <a:t>Tech Prep Goals</a:t>
            </a:r>
            <a:r>
              <a:rPr lang="en-US" sz="2800" b="1" u="sng" cap="small" dirty="0"/>
              <a:t>:</a:t>
            </a:r>
            <a:endParaRPr lang="en-US" sz="1400" b="1" u="sng" cap="small" dirty="0"/>
          </a:p>
          <a:p>
            <a:pPr marL="0" indent="0">
              <a:buNone/>
            </a:pPr>
            <a:endParaRPr lang="en-US" sz="900" dirty="0"/>
          </a:p>
          <a:p>
            <a:r>
              <a:rPr lang="en-US" sz="2800" dirty="0"/>
              <a:t>Build and foster relationships between education, business and community partners in the region.</a:t>
            </a:r>
            <a:endParaRPr lang="en-US" sz="800" dirty="0"/>
          </a:p>
          <a:p>
            <a:r>
              <a:rPr lang="en-US" sz="2800" dirty="0"/>
              <a:t>Assist education partners in the region in developing high-quality career technical education pathways and programs of study.</a:t>
            </a:r>
          </a:p>
          <a:p>
            <a:r>
              <a:rPr lang="en-US" sz="2800" b="1" i="1" dirty="0"/>
              <a:t>Provide technical assistance and professional development opportunities to education partners on the implementation of high-quality work-based learning experiences.</a:t>
            </a:r>
          </a:p>
        </p:txBody>
      </p:sp>
      <p:pic>
        <p:nvPicPr>
          <p:cNvPr id="7" name="Picture 6">
            <a:extLst>
              <a:ext uri="{FF2B5EF4-FFF2-40B4-BE49-F238E27FC236}">
                <a16:creationId xmlns:a16="http://schemas.microsoft.com/office/drawing/2014/main" id="{10E52181-569F-4323-82D8-BB140EC35F76}"/>
              </a:ext>
            </a:extLst>
          </p:cNvPr>
          <p:cNvPicPr>
            <a:picLocks noChangeAspect="1"/>
          </p:cNvPicPr>
          <p:nvPr/>
        </p:nvPicPr>
        <p:blipFill>
          <a:blip r:embed="rId3"/>
          <a:stretch>
            <a:fillRect/>
          </a:stretch>
        </p:blipFill>
        <p:spPr>
          <a:xfrm>
            <a:off x="4623470" y="6358108"/>
            <a:ext cx="2945060" cy="496629"/>
          </a:xfrm>
          <a:prstGeom prst="rect">
            <a:avLst/>
          </a:prstGeom>
        </p:spPr>
      </p:pic>
      <p:pic>
        <p:nvPicPr>
          <p:cNvPr id="8" name="Picture 7">
            <a:extLst>
              <a:ext uri="{FF2B5EF4-FFF2-40B4-BE49-F238E27FC236}">
                <a16:creationId xmlns:a16="http://schemas.microsoft.com/office/drawing/2014/main" id="{65A5B634-AA0D-4ECD-89FE-2BB68E22AB80}"/>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Tree>
    <p:extLst>
      <p:ext uri="{BB962C8B-B14F-4D97-AF65-F5344CB8AC3E}">
        <p14:creationId xmlns:p14="http://schemas.microsoft.com/office/powerpoint/2010/main" val="376601350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3AFDA1-1014-479D-8369-6CF12853AB89}"/>
              </a:ext>
            </a:extLst>
          </p:cNvPr>
          <p:cNvSpPr>
            <a:spLocks noGrp="1"/>
          </p:cNvSpPr>
          <p:nvPr>
            <p:ph type="title"/>
          </p:nvPr>
        </p:nvSpPr>
        <p:spPr>
          <a:xfrm>
            <a:off x="1064081" y="2420439"/>
            <a:ext cx="4430295" cy="1384995"/>
          </a:xfrm>
        </p:spPr>
        <p:txBody>
          <a:bodyPr/>
          <a:lstStyle/>
          <a:p>
            <a:r>
              <a:rPr lang="en-US" sz="4500" cap="small" dirty="0"/>
              <a:t>Today’s Discussion</a:t>
            </a:r>
          </a:p>
        </p:txBody>
      </p:sp>
      <p:sp>
        <p:nvSpPr>
          <p:cNvPr id="6" name="Rectangle 5">
            <a:extLst>
              <a:ext uri="{FF2B5EF4-FFF2-40B4-BE49-F238E27FC236}">
                <a16:creationId xmlns:a16="http://schemas.microsoft.com/office/drawing/2014/main" id="{D952BFCB-C33D-49CB-A3A6-95C3E4B6A7D5}"/>
              </a:ext>
            </a:extLst>
          </p:cNvPr>
          <p:cNvSpPr/>
          <p:nvPr/>
        </p:nvSpPr>
        <p:spPr>
          <a:xfrm>
            <a:off x="6096000" y="45493"/>
            <a:ext cx="6096000" cy="5231146"/>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59"/>
            <a:endParaRPr lang="en-US" sz="1750" dirty="0">
              <a:solidFill>
                <a:srgbClr val="FFFFFF"/>
              </a:solidFill>
              <a:latin typeface="Calibri"/>
            </a:endParaRPr>
          </a:p>
        </p:txBody>
      </p:sp>
      <p:cxnSp>
        <p:nvCxnSpPr>
          <p:cNvPr id="7" name="Straight Connector 6">
            <a:extLst>
              <a:ext uri="{FF2B5EF4-FFF2-40B4-BE49-F238E27FC236}">
                <a16:creationId xmlns:a16="http://schemas.microsoft.com/office/drawing/2014/main" id="{D8C263F4-8101-4249-BC13-994FEF66F2FD}"/>
              </a:ext>
            </a:extLst>
          </p:cNvPr>
          <p:cNvCxnSpPr>
            <a:cxnSpLocks/>
          </p:cNvCxnSpPr>
          <p:nvPr/>
        </p:nvCxnSpPr>
        <p:spPr>
          <a:xfrm>
            <a:off x="6096000" y="1251230"/>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96530BDB-0EB7-4763-8D32-3B253FA5F414}"/>
              </a:ext>
            </a:extLst>
          </p:cNvPr>
          <p:cNvSpPr>
            <a:spLocks noGrp="1"/>
          </p:cNvSpPr>
          <p:nvPr>
            <p:ph idx="1"/>
          </p:nvPr>
        </p:nvSpPr>
        <p:spPr>
          <a:xfrm>
            <a:off x="6394783" y="204611"/>
            <a:ext cx="3276599" cy="835159"/>
          </a:xfrm>
        </p:spPr>
        <p:txBody>
          <a:bodyPr anchor="ctr"/>
          <a:lstStyle/>
          <a:p>
            <a:pPr marL="0" indent="0">
              <a:buNone/>
            </a:pPr>
            <a:r>
              <a:rPr lang="en-US" sz="3000" dirty="0">
                <a:solidFill>
                  <a:schemeClr val="bg1"/>
                </a:solidFill>
              </a:rPr>
              <a:t>Why Work-Based Learning?</a:t>
            </a:r>
          </a:p>
        </p:txBody>
      </p:sp>
      <p:sp>
        <p:nvSpPr>
          <p:cNvPr id="9" name="Content Placeholder 2">
            <a:extLst>
              <a:ext uri="{FF2B5EF4-FFF2-40B4-BE49-F238E27FC236}">
                <a16:creationId xmlns:a16="http://schemas.microsoft.com/office/drawing/2014/main" id="{33F8E655-AF63-44A3-A657-9EC2D37B6651}"/>
              </a:ext>
            </a:extLst>
          </p:cNvPr>
          <p:cNvSpPr txBox="1">
            <a:spLocks/>
          </p:cNvSpPr>
          <p:nvPr/>
        </p:nvSpPr>
        <p:spPr>
          <a:xfrm>
            <a:off x="6394781" y="1581356"/>
            <a:ext cx="5335336"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r>
              <a:rPr lang="en-US" sz="3000" dirty="0">
                <a:solidFill>
                  <a:srgbClr val="FFFFFF"/>
                </a:solidFill>
              </a:rPr>
              <a:t>Definitions &amp; Requirements</a:t>
            </a:r>
          </a:p>
        </p:txBody>
      </p:sp>
      <p:sp>
        <p:nvSpPr>
          <p:cNvPr id="10" name="Content Placeholder 2">
            <a:extLst>
              <a:ext uri="{FF2B5EF4-FFF2-40B4-BE49-F238E27FC236}">
                <a16:creationId xmlns:a16="http://schemas.microsoft.com/office/drawing/2014/main" id="{607935E3-0FA0-497F-ABB1-6A2506C75212}"/>
              </a:ext>
            </a:extLst>
          </p:cNvPr>
          <p:cNvSpPr txBox="1">
            <a:spLocks/>
          </p:cNvSpPr>
          <p:nvPr/>
        </p:nvSpPr>
        <p:spPr>
          <a:xfrm>
            <a:off x="6394782" y="2956863"/>
            <a:ext cx="5335336"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r>
              <a:rPr lang="en-US" sz="3000" dirty="0">
                <a:solidFill>
                  <a:srgbClr val="FFFFFF"/>
                </a:solidFill>
              </a:rPr>
              <a:t>Types of Work-Based Learning</a:t>
            </a:r>
          </a:p>
        </p:txBody>
      </p:sp>
      <p:sp>
        <p:nvSpPr>
          <p:cNvPr id="11" name="Content Placeholder 2">
            <a:extLst>
              <a:ext uri="{FF2B5EF4-FFF2-40B4-BE49-F238E27FC236}">
                <a16:creationId xmlns:a16="http://schemas.microsoft.com/office/drawing/2014/main" id="{B362CCFF-3EB1-44DA-979B-F6D5D8695294}"/>
              </a:ext>
            </a:extLst>
          </p:cNvPr>
          <p:cNvSpPr txBox="1">
            <a:spLocks/>
          </p:cNvSpPr>
          <p:nvPr/>
        </p:nvSpPr>
        <p:spPr>
          <a:xfrm>
            <a:off x="6394780" y="4007237"/>
            <a:ext cx="5335337" cy="730250"/>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endParaRPr lang="en-US" sz="3000" dirty="0">
              <a:solidFill>
                <a:srgbClr val="FFFFFF"/>
              </a:solidFill>
            </a:endParaRPr>
          </a:p>
          <a:p>
            <a:pPr marL="0" indent="0" defTabSz="380985">
              <a:buNone/>
            </a:pPr>
            <a:r>
              <a:rPr lang="en-US" sz="3000" dirty="0">
                <a:solidFill>
                  <a:srgbClr val="FFFFFF"/>
                </a:solidFill>
              </a:rPr>
              <a:t>Work-Based Learning Guiding Principles</a:t>
            </a:r>
          </a:p>
        </p:txBody>
      </p:sp>
      <p:sp>
        <p:nvSpPr>
          <p:cNvPr id="12" name="Content Placeholder 2">
            <a:extLst>
              <a:ext uri="{FF2B5EF4-FFF2-40B4-BE49-F238E27FC236}">
                <a16:creationId xmlns:a16="http://schemas.microsoft.com/office/drawing/2014/main" id="{415C0E33-9CDC-4596-B318-403D0FE63017}"/>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endParaRPr lang="en-US" sz="3000" dirty="0">
              <a:solidFill>
                <a:srgbClr val="FFFFFF"/>
              </a:solidFill>
            </a:endParaRPr>
          </a:p>
        </p:txBody>
      </p:sp>
      <p:cxnSp>
        <p:nvCxnSpPr>
          <p:cNvPr id="13" name="Straight Connector 12">
            <a:extLst>
              <a:ext uri="{FF2B5EF4-FFF2-40B4-BE49-F238E27FC236}">
                <a16:creationId xmlns:a16="http://schemas.microsoft.com/office/drawing/2014/main" id="{5120656A-A98F-4C2F-BDC7-3E1C51697C32}"/>
              </a:ext>
            </a:extLst>
          </p:cNvPr>
          <p:cNvCxnSpPr>
            <a:cxnSpLocks/>
          </p:cNvCxnSpPr>
          <p:nvPr/>
        </p:nvCxnSpPr>
        <p:spPr>
          <a:xfrm>
            <a:off x="6096000" y="260940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C5446F4-95D6-401D-B588-8052D39B2C23}"/>
              </a:ext>
            </a:extLst>
          </p:cNvPr>
          <p:cNvCxnSpPr>
            <a:cxnSpLocks/>
          </p:cNvCxnSpPr>
          <p:nvPr/>
        </p:nvCxnSpPr>
        <p:spPr>
          <a:xfrm>
            <a:off x="6096000" y="39809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60B4860-80D8-490A-BA6C-78497C137E1B}"/>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16F91BE-2A6F-4322-ACEF-A939959E7FEE}"/>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EB33B47D-45C2-4B0A-857B-1F3A4D07D945}"/>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8" name="Picture 17">
            <a:extLst>
              <a:ext uri="{FF2B5EF4-FFF2-40B4-BE49-F238E27FC236}">
                <a16:creationId xmlns:a16="http://schemas.microsoft.com/office/drawing/2014/main" id="{A85DE184-BD4F-4C6A-A396-0D1E1878DF80}"/>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4381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rson woodworking">
            <a:extLst>
              <a:ext uri="{FF2B5EF4-FFF2-40B4-BE49-F238E27FC236}">
                <a16:creationId xmlns:a16="http://schemas.microsoft.com/office/drawing/2014/main" id="{64947E45-EC40-45F0-8339-537F81EF0CDD}"/>
              </a:ext>
            </a:extLst>
          </p:cNvPr>
          <p:cNvPicPr>
            <a:picLocks noChangeAspect="1"/>
          </p:cNvPicPr>
          <p:nvPr/>
        </p:nvPicPr>
        <p:blipFill rotWithShape="1">
          <a:blip r:embed="rId2">
            <a:extLst>
              <a:ext uri="{28A0092B-C50C-407E-A947-70E740481C1C}">
                <a14:useLocalDpi xmlns:a14="http://schemas.microsoft.com/office/drawing/2010/main" val="0"/>
              </a:ext>
            </a:extLst>
          </a:blip>
          <a:srcRect t="11214" b="10840"/>
          <a:stretch/>
        </p:blipFill>
        <p:spPr>
          <a:xfrm>
            <a:off x="0" y="0"/>
            <a:ext cx="12192000" cy="6335486"/>
          </a:xfrm>
          <a:prstGeom prst="rect">
            <a:avLst/>
          </a:prstGeom>
        </p:spPr>
      </p:pic>
      <p:sp>
        <p:nvSpPr>
          <p:cNvPr id="5" name="Title 1">
            <a:extLst>
              <a:ext uri="{FF2B5EF4-FFF2-40B4-BE49-F238E27FC236}">
                <a16:creationId xmlns:a16="http://schemas.microsoft.com/office/drawing/2014/main" id="{3744769D-994A-4A4E-871B-350266BED0FD}"/>
              </a:ext>
            </a:extLst>
          </p:cNvPr>
          <p:cNvSpPr>
            <a:spLocks noGrp="1"/>
          </p:cNvSpPr>
          <p:nvPr>
            <p:ph type="title"/>
          </p:nvPr>
        </p:nvSpPr>
        <p:spPr>
          <a:xfrm>
            <a:off x="0" y="4114770"/>
            <a:ext cx="12192000" cy="641266"/>
          </a:xfrm>
          <a:solidFill>
            <a:srgbClr val="73A5CC">
              <a:alpha val="88000"/>
            </a:srgbClr>
          </a:solidFill>
        </p:spPr>
        <p:txBody>
          <a:bodyPr vert="horz" wrap="square" lIns="0" tIns="0" rIns="0" bIns="0" rtlCol="0" anchor="ctr" anchorCtr="0">
            <a:spAutoFit/>
          </a:bodyPr>
          <a:lstStyle/>
          <a:p>
            <a:pPr defTabSz="380985"/>
            <a:r>
              <a:rPr lang="en-US" cap="small" dirty="0">
                <a:solidFill>
                  <a:schemeClr val="bg1"/>
                </a:solidFill>
              </a:rPr>
              <a:t>Why Work-Based Learning?</a:t>
            </a:r>
          </a:p>
        </p:txBody>
      </p:sp>
      <p:pic>
        <p:nvPicPr>
          <p:cNvPr id="4" name="Picture 3">
            <a:extLst>
              <a:ext uri="{FF2B5EF4-FFF2-40B4-BE49-F238E27FC236}">
                <a16:creationId xmlns:a16="http://schemas.microsoft.com/office/drawing/2014/main" id="{A46393A9-7101-4D8D-AEA0-C4A1E73CD6A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200D4412-26E9-4D84-91D3-08CBA95932FA}"/>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56811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1B70-4A73-43FB-A8FA-6597A50A9011}"/>
              </a:ext>
            </a:extLst>
          </p:cNvPr>
          <p:cNvSpPr>
            <a:spLocks noGrp="1"/>
          </p:cNvSpPr>
          <p:nvPr>
            <p:ph type="title"/>
          </p:nvPr>
        </p:nvSpPr>
        <p:spPr/>
        <p:txBody>
          <a:bodyPr/>
          <a:lstStyle/>
          <a:p>
            <a:r>
              <a:rPr lang="en-US" cap="small" dirty="0"/>
              <a:t>Why Work-Based Learning?</a:t>
            </a:r>
          </a:p>
        </p:txBody>
      </p:sp>
      <p:graphicFrame>
        <p:nvGraphicFramePr>
          <p:cNvPr id="5" name="Content Placeholder 4">
            <a:extLst>
              <a:ext uri="{FF2B5EF4-FFF2-40B4-BE49-F238E27FC236}">
                <a16:creationId xmlns:a16="http://schemas.microsoft.com/office/drawing/2014/main" id="{4BC8944A-24F7-4EE9-93AC-E7B1A155CA5E}"/>
              </a:ext>
            </a:extLst>
          </p:cNvPr>
          <p:cNvGraphicFramePr>
            <a:graphicFrameLocks noGrp="1"/>
          </p:cNvGraphicFramePr>
          <p:nvPr>
            <p:ph idx="1"/>
          </p:nvPr>
        </p:nvGraphicFramePr>
        <p:xfrm>
          <a:off x="406350" y="1053242"/>
          <a:ext cx="11379301" cy="4751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D05D27A-902E-4B6F-AAB9-A2027E0ECAE3}"/>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FC9E881C-B894-44A1-8E57-7A7A02B1188D}"/>
              </a:ext>
            </a:extLst>
          </p:cNvPr>
          <p:cNvPicPr>
            <a:picLocks noChangeAspect="1"/>
          </p:cNvPicPr>
          <p:nvPr/>
        </p:nvPicPr>
        <p:blipFill>
          <a:blip r:embed="rId8"/>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6768763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F684-355C-4323-8723-B7CC76D09F25}"/>
              </a:ext>
            </a:extLst>
          </p:cNvPr>
          <p:cNvSpPr>
            <a:spLocks noGrp="1"/>
          </p:cNvSpPr>
          <p:nvPr>
            <p:ph type="title"/>
          </p:nvPr>
        </p:nvSpPr>
        <p:spPr/>
        <p:txBody>
          <a:bodyPr/>
          <a:lstStyle/>
          <a:p>
            <a:r>
              <a:rPr lang="en-US" cap="small" dirty="0"/>
              <a:t>Ohio Graduation Requirements</a:t>
            </a:r>
          </a:p>
        </p:txBody>
      </p:sp>
      <p:sp>
        <p:nvSpPr>
          <p:cNvPr id="8" name="Rectangle 7">
            <a:extLst>
              <a:ext uri="{FF2B5EF4-FFF2-40B4-BE49-F238E27FC236}">
                <a16:creationId xmlns:a16="http://schemas.microsoft.com/office/drawing/2014/main" id="{2D146D60-F9E6-408E-AE29-CCBAE20829C0}"/>
              </a:ext>
            </a:extLst>
          </p:cNvPr>
          <p:cNvSpPr/>
          <p:nvPr/>
        </p:nvSpPr>
        <p:spPr>
          <a:xfrm>
            <a:off x="3277681" y="3866745"/>
            <a:ext cx="5636639" cy="9538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earn credit by participating in Work-Based Learning.</a:t>
            </a:r>
          </a:p>
        </p:txBody>
      </p:sp>
      <p:pic>
        <p:nvPicPr>
          <p:cNvPr id="5" name="Picture 4">
            <a:extLst>
              <a:ext uri="{FF2B5EF4-FFF2-40B4-BE49-F238E27FC236}">
                <a16:creationId xmlns:a16="http://schemas.microsoft.com/office/drawing/2014/main" id="{498F5A39-9F5B-4E7F-9D50-F35ABD5554DC}"/>
              </a:ext>
            </a:extLst>
          </p:cNvPr>
          <p:cNvPicPr>
            <a:picLocks noChangeAspect="1"/>
          </p:cNvPicPr>
          <p:nvPr/>
        </p:nvPicPr>
        <p:blipFill>
          <a:blip r:embed="rId2"/>
          <a:stretch>
            <a:fillRect/>
          </a:stretch>
        </p:blipFill>
        <p:spPr>
          <a:xfrm>
            <a:off x="1568604" y="1505967"/>
            <a:ext cx="9132712" cy="2001853"/>
          </a:xfrm>
          <a:prstGeom prst="rect">
            <a:avLst/>
          </a:prstGeom>
        </p:spPr>
      </p:pic>
      <p:pic>
        <p:nvPicPr>
          <p:cNvPr id="6" name="Picture 5">
            <a:extLst>
              <a:ext uri="{FF2B5EF4-FFF2-40B4-BE49-F238E27FC236}">
                <a16:creationId xmlns:a16="http://schemas.microsoft.com/office/drawing/2014/main" id="{A490A9D6-0344-4907-B351-393A7C470F8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56387B5C-9096-4526-814F-094736C9EFB8}"/>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7162554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1B63EE1DCB174599B20BA1EC1014BD" ma:contentTypeVersion="6" ma:contentTypeDescription="Create a new document." ma:contentTypeScope="" ma:versionID="20e44276b5589624b1c4865a0e957d61">
  <xsd:schema xmlns:xsd="http://www.w3.org/2001/XMLSchema" xmlns:xs="http://www.w3.org/2001/XMLSchema" xmlns:p="http://schemas.microsoft.com/office/2006/metadata/properties" xmlns:ns2="ee5bf643-c3cc-4806-8d3c-c8bc4c8d1560" xmlns:ns3="4b33d42b-2358-454a-aa04-5d8be215726e" targetNamespace="http://schemas.microsoft.com/office/2006/metadata/properties" ma:root="true" ma:fieldsID="a9fd87be7a6346a46ac19e208ecf6ac6" ns2:_="" ns3:_="">
    <xsd:import namespace="ee5bf643-c3cc-4806-8d3c-c8bc4c8d1560"/>
    <xsd:import namespace="4b33d42b-2358-454a-aa04-5d8be21572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bf643-c3cc-4806-8d3c-c8bc4c8d15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33d42b-2358-454a-aa04-5d8be215726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B2FB00-9C23-4DC3-AE44-60C7133BBBA5}">
  <ds:schemaRefs>
    <ds:schemaRef ds:uri="http://schemas.microsoft.com/sharepoint/v3/contenttype/forms"/>
  </ds:schemaRefs>
</ds:datastoreItem>
</file>

<file path=customXml/itemProps2.xml><?xml version="1.0" encoding="utf-8"?>
<ds:datastoreItem xmlns:ds="http://schemas.openxmlformats.org/officeDocument/2006/customXml" ds:itemID="{DF7AC8D6-5739-4EB3-99FF-822EB6841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bf643-c3cc-4806-8d3c-c8bc4c8d1560"/>
    <ds:schemaRef ds:uri="4b33d42b-2358-454a-aa04-5d8be21572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9438</TotalTime>
  <Words>2603</Words>
  <Application>Microsoft Office PowerPoint</Application>
  <PresentationFormat>Widescreen</PresentationFormat>
  <Paragraphs>285</Paragraphs>
  <Slides>41</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41</vt:i4>
      </vt:variant>
    </vt:vector>
  </HeadingPairs>
  <TitlesOfParts>
    <vt:vector size="50" baseType="lpstr">
      <vt:lpstr>Arial</vt:lpstr>
      <vt:lpstr>Calibri</vt:lpstr>
      <vt:lpstr>Century Gothic</vt:lpstr>
      <vt:lpstr>Courier New</vt:lpstr>
      <vt:lpstr>Times New Roman</vt:lpstr>
      <vt:lpstr>1_Office Theme</vt:lpstr>
      <vt:lpstr>Office Theme</vt:lpstr>
      <vt:lpstr>2_Office Theme</vt:lpstr>
      <vt:lpstr>3_Office Theme</vt:lpstr>
      <vt:lpstr>Work-Based Learning Series</vt:lpstr>
      <vt:lpstr>PowerPoint Presentation</vt:lpstr>
      <vt:lpstr>PowerPoint Presentation</vt:lpstr>
      <vt:lpstr>PowerPoint Presentation</vt:lpstr>
      <vt:lpstr>PowerPoint Presentation</vt:lpstr>
      <vt:lpstr>Today’s Discussion</vt:lpstr>
      <vt:lpstr>Why Work-Based Learning?</vt:lpstr>
      <vt:lpstr>Why Work-Based Learning?</vt:lpstr>
      <vt:lpstr>Ohio Graduation Requirements</vt:lpstr>
      <vt:lpstr>Ohio Graduation Requirements</vt:lpstr>
      <vt:lpstr>Ohio Graduation Requirements</vt:lpstr>
      <vt:lpstr>Work-Based Learning &amp; Career-Tech</vt:lpstr>
      <vt:lpstr>PowerPoint Presentation</vt:lpstr>
      <vt:lpstr>PowerPoint Presentation</vt:lpstr>
      <vt:lpstr>Work-Based Learning Definition</vt:lpstr>
      <vt:lpstr>Work-Based Learning Definition</vt:lpstr>
      <vt:lpstr>PowerPoint Presentation</vt:lpstr>
      <vt:lpstr>Types of Work-Based Learning</vt:lpstr>
      <vt:lpstr>Internship &amp; Off-Site Placement</vt:lpstr>
      <vt:lpstr>Internship &amp; Off-Site Placement</vt:lpstr>
      <vt:lpstr>Apprenticeship &amp; Pre-Apprenticeship</vt:lpstr>
      <vt:lpstr>Apprenticeship &amp; Pre-Apprenticeship</vt:lpstr>
      <vt:lpstr>Remote or Virtual Placement</vt:lpstr>
      <vt:lpstr>Remote or Virtual Placement</vt:lpstr>
      <vt:lpstr>Entrepreneurship</vt:lpstr>
      <vt:lpstr>Entrepreneurship</vt:lpstr>
      <vt:lpstr>School-Based Enterprise</vt:lpstr>
      <vt:lpstr>School-Based Enterprise</vt:lpstr>
      <vt:lpstr>Simulated Work Environment</vt:lpstr>
      <vt:lpstr>Simulated Work Environment</vt:lpstr>
      <vt:lpstr>PowerPoint Presentation</vt:lpstr>
      <vt:lpstr>Work-Based Learning Guiding Principles</vt:lpstr>
      <vt:lpstr>PowerPoint Presentation</vt:lpstr>
      <vt:lpstr>Work-Based Learning Guiding Principles</vt:lpstr>
      <vt:lpstr>PowerPoint Presentation</vt:lpstr>
      <vt:lpstr>Key Takeaways</vt:lpstr>
      <vt:lpstr>Why Work-Based Learning?</vt:lpstr>
      <vt:lpstr>Questions?</vt:lpstr>
      <vt:lpstr>Work-Based Learning Resources</vt:lpstr>
      <vt:lpstr>What’s next?</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 101</dc:title>
  <dc:creator>Bartlett, Brenna</dc:creator>
  <cp:lastModifiedBy>Hunt, Pamela</cp:lastModifiedBy>
  <cp:revision>47</cp:revision>
  <dcterms:created xsi:type="dcterms:W3CDTF">2022-07-28T15:43:43Z</dcterms:created>
  <dcterms:modified xsi:type="dcterms:W3CDTF">2022-10-20T18:38:40Z</dcterms:modified>
</cp:coreProperties>
</file>